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74" r:id="rId4"/>
  </p:sldMasterIdLst>
  <p:notesMasterIdLst>
    <p:notesMasterId r:id="rId42"/>
  </p:notesMasterIdLst>
  <p:sldIdLst>
    <p:sldId id="279" r:id="rId5"/>
    <p:sldId id="282" r:id="rId6"/>
    <p:sldId id="278" r:id="rId7"/>
    <p:sldId id="257" r:id="rId8"/>
    <p:sldId id="263" r:id="rId9"/>
    <p:sldId id="287" r:id="rId10"/>
    <p:sldId id="288" r:id="rId11"/>
    <p:sldId id="289" r:id="rId12"/>
    <p:sldId id="290" r:id="rId13"/>
    <p:sldId id="291" r:id="rId14"/>
    <p:sldId id="292" r:id="rId15"/>
    <p:sldId id="293" r:id="rId16"/>
    <p:sldId id="267" r:id="rId17"/>
    <p:sldId id="2147471163" r:id="rId18"/>
    <p:sldId id="2147471164" r:id="rId19"/>
    <p:sldId id="2147471165" r:id="rId20"/>
    <p:sldId id="2147471166" r:id="rId21"/>
    <p:sldId id="2147471167" r:id="rId22"/>
    <p:sldId id="2147471168" r:id="rId23"/>
    <p:sldId id="2147471182" r:id="rId24"/>
    <p:sldId id="853" r:id="rId25"/>
    <p:sldId id="2147471175" r:id="rId26"/>
    <p:sldId id="2147471177" r:id="rId27"/>
    <p:sldId id="2147471179" r:id="rId28"/>
    <p:sldId id="2147471180" r:id="rId29"/>
    <p:sldId id="2147471183" r:id="rId30"/>
    <p:sldId id="270" r:id="rId31"/>
    <p:sldId id="2147471169" r:id="rId32"/>
    <p:sldId id="2147471184" r:id="rId33"/>
    <p:sldId id="2147471185" r:id="rId34"/>
    <p:sldId id="2147471170" r:id="rId35"/>
    <p:sldId id="283" r:id="rId36"/>
    <p:sldId id="264" r:id="rId37"/>
    <p:sldId id="2147469185" r:id="rId38"/>
    <p:sldId id="285" r:id="rId39"/>
    <p:sldId id="286" r:id="rId40"/>
    <p:sldId id="274" r:id="rId41"/>
  </p:sldIdLst>
  <p:sldSz cx="9144000" cy="5143500" type="screen16x9"/>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620" userDrawn="1">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406AFBC-EB63-BEBD-7A79-69830A6F2270}" v="1" dt="2023-10-12T19:22:33.092"/>
    <p1510:client id="{51C3B1D1-B53F-43F8-757F-60ECEDF25954}" v="27" dt="2023-10-12T19:43:26.035"/>
    <p1510:client id="{6C8021A4-3E53-324E-C3EF-5FCAD1E2FDA4}" v="152" dt="2023-10-13T16:59:53.597"/>
    <p1510:client id="{B98BFF4F-DFF3-5D77-EFAD-A13FB7AAA150}" v="1" dt="2023-10-13T12:43:46.395"/>
    <p1510:client id="{E1BEF4D0-F675-4016-C09D-8A62CE7BA0DE}" v="6" dt="2023-10-13T19:01:43.116"/>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B301B821-A1FF-4177-AEE7-76D212191A09}" styleName="Medium Style 1 - Accent 1">
    <a:wholeTbl>
      <a:tcTxStyle>
        <a:fontRef idx="minor">
          <a:scrgbClr r="0" g="0" b="0"/>
        </a:fontRef>
        <a:schemeClr val="dk1"/>
      </a:tcTxStyle>
      <a:tcStyle>
        <a:tcBdr>
          <a:left>
            <a:ln w="12700" cmpd="sng">
              <a:solidFill>
                <a:schemeClr val="accent1"/>
              </a:solidFill>
            </a:ln>
          </a:left>
          <a:right>
            <a:ln w="12700" cmpd="sng">
              <a:solidFill>
                <a:schemeClr val="accent1"/>
              </a:solidFill>
            </a:ln>
          </a:right>
          <a:top>
            <a:ln w="12700" cmpd="sng">
              <a:solidFill>
                <a:schemeClr val="accent1"/>
              </a:solidFill>
            </a:ln>
          </a:top>
          <a:bottom>
            <a:ln w="12700" cmpd="sng">
              <a:solidFill>
                <a:schemeClr val="accent1"/>
              </a:solidFill>
            </a:ln>
          </a:bottom>
          <a:insideH>
            <a:ln w="12700" cmpd="sng">
              <a:solidFill>
                <a:schemeClr val="accent1"/>
              </a:solidFill>
            </a:ln>
          </a:insideH>
          <a:insideV>
            <a:ln>
              <a:noFill/>
            </a:ln>
          </a:insideV>
        </a:tcBdr>
        <a:fill>
          <a:solidFill>
            <a:schemeClr val="lt1"/>
          </a:solidFill>
        </a:fill>
      </a:tcStyle>
    </a:wholeTbl>
    <a:band1H>
      <a:tcStyle>
        <a:tcBdr/>
        <a:fill>
          <a:solidFill>
            <a:schemeClr val="accent1">
              <a:tint val="20000"/>
            </a:schemeClr>
          </a:solidFill>
        </a:fill>
      </a:tcStyle>
    </a:band1H>
    <a:band1V>
      <a:tcStyle>
        <a:tcBdr/>
        <a:fill>
          <a:solidFill>
            <a:schemeClr val="accent1">
              <a:tint val="20000"/>
            </a:schemeClr>
          </a:solidFill>
        </a:fill>
      </a:tcStyle>
    </a:band1V>
    <a:lastCol>
      <a:tcTxStyle b="on"/>
      <a:tcStyle>
        <a:tcBdr/>
      </a:tcStyle>
    </a:lastCol>
    <a:firstCol>
      <a:tcTxStyle b="on"/>
      <a:tcStyle>
        <a:tcBdr/>
      </a:tcStyle>
    </a:firstCol>
    <a:lastRow>
      <a:tcTxStyle b="on"/>
      <a:tcStyle>
        <a:tcBdr>
          <a:top>
            <a:ln w="50800" cmpd="dbl">
              <a:solidFill>
                <a:schemeClr val="accent1"/>
              </a:solidFill>
            </a:ln>
          </a:top>
        </a:tcBdr>
        <a:fill>
          <a:solidFill>
            <a:schemeClr val="lt1"/>
          </a:solidFill>
        </a:fill>
      </a:tcStyle>
    </a:lastRow>
    <a:firstRow>
      <a:tcTxStyle b="on">
        <a:fontRef idx="minor">
          <a:scrgbClr r="0" g="0" b="0"/>
        </a:fontRef>
        <a:schemeClr val="lt1"/>
      </a:tcTxStyle>
      <a:tcStyle>
        <a:tcBdr/>
        <a:fill>
          <a:solidFill>
            <a:schemeClr val="accent1"/>
          </a:solidFill>
        </a:fill>
      </a:tcStyle>
    </a:firstRow>
  </a:tblStyle>
  <a:tblStyle styleId="{69012ECD-51FC-41F1-AA8D-1B2483CD663E}" styleName="Light Style 2 - Accent 1">
    <a:wholeTbl>
      <a:tcTxStyle>
        <a:fontRef idx="minor">
          <a:scrgbClr r="0" g="0" b="0"/>
        </a:fontRef>
        <a:schemeClr val="tx1"/>
      </a:tcTxStyle>
      <a:tcStyle>
        <a:tcBdr>
          <a:left>
            <a:lnRef idx="1">
              <a:schemeClr val="accent1"/>
            </a:lnRef>
          </a:left>
          <a:right>
            <a:lnRef idx="1">
              <a:schemeClr val="accent1"/>
            </a:lnRef>
          </a:right>
          <a:top>
            <a:lnRef idx="1">
              <a:schemeClr val="accent1"/>
            </a:lnRef>
          </a:top>
          <a:bottom>
            <a:lnRef idx="1">
              <a:schemeClr val="accent1"/>
            </a:lnRef>
          </a:bottom>
          <a:insideH>
            <a:ln>
              <a:noFill/>
            </a:ln>
          </a:insideH>
          <a:insideV>
            <a:ln>
              <a:noFill/>
            </a:ln>
          </a:insideV>
        </a:tcBdr>
        <a:fill>
          <a:noFill/>
        </a:fill>
      </a:tcStyle>
    </a:wholeTbl>
    <a:band1H>
      <a:tcStyle>
        <a:tcBdr>
          <a:top>
            <a:lnRef idx="1">
              <a:schemeClr val="accent1"/>
            </a:lnRef>
          </a:top>
          <a:bottom>
            <a:lnRef idx="1">
              <a:schemeClr val="accent1"/>
            </a:lnRef>
          </a:bottom>
        </a:tcBdr>
      </a:tcStyle>
    </a:band1H>
    <a:band1V>
      <a:tcStyle>
        <a:tcBdr>
          <a:left>
            <a:lnRef idx="1">
              <a:schemeClr val="accent1"/>
            </a:lnRef>
          </a:left>
          <a:right>
            <a:lnRef idx="1">
              <a:schemeClr val="accent1"/>
            </a:lnRef>
          </a:right>
        </a:tcBdr>
      </a:tcStyle>
    </a:band1V>
    <a:band2V>
      <a:tcStyle>
        <a:tcBdr>
          <a:left>
            <a:lnRef idx="1">
              <a:schemeClr val="accent1"/>
            </a:lnRef>
          </a:left>
          <a:right>
            <a:lnRef idx="1">
              <a:schemeClr val="accent1"/>
            </a:lnRef>
          </a:right>
        </a:tcBdr>
      </a:tcStyle>
    </a:band2V>
    <a:lastCol>
      <a:tcTxStyle b="on"/>
      <a:tcStyle>
        <a:tcBdr/>
      </a:tcStyle>
    </a:lastCol>
    <a:firstCol>
      <a:tcTxStyle b="on"/>
      <a:tcStyle>
        <a:tcBdr/>
      </a:tcStyle>
    </a:firstCol>
    <a:lastRow>
      <a:tcTxStyle b="on"/>
      <a:tcStyle>
        <a:tcBdr>
          <a:top>
            <a:ln w="50800" cmpd="dbl">
              <a:solidFill>
                <a:schemeClr val="accent1"/>
              </a:solidFill>
            </a:ln>
          </a:top>
        </a:tcBdr>
      </a:tcStyle>
    </a:lastRow>
    <a:firstRow>
      <a:tcTxStyle b="on">
        <a:fontRef idx="minor">
          <a:scrgbClr r="0" g="0" b="0"/>
        </a:fontRef>
        <a:schemeClr val="bg1"/>
      </a:tcTxStyle>
      <a:tcStyle>
        <a:tcBdr/>
        <a:fillRef idx="1">
          <a:schemeClr val="accent1"/>
        </a:fillRef>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7006" autoAdjust="0"/>
    <p:restoredTop sz="63178" autoAdjust="0"/>
  </p:normalViewPr>
  <p:slideViewPr>
    <p:cSldViewPr snapToGrid="0" snapToObjects="1" showGuides="1">
      <p:cViewPr varScale="1">
        <p:scale>
          <a:sx n="147" d="100"/>
          <a:sy n="147" d="100"/>
        </p:scale>
        <p:origin x="486" y="12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notesMaster" Target="notesMasters/notesMaster1.xml"/><Relationship Id="rId47" Type="http://schemas.microsoft.com/office/2016/11/relationships/changesInfo" Target="changesInfos/changesInfo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presProps" Target="presProps.xml"/><Relationship Id="rId48" Type="http://schemas.microsoft.com/office/2015/10/relationships/revisionInfo" Target="revisionInfo.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tableStyles" Target="tableStyles.xml"/><Relationship Id="rId20" Type="http://schemas.openxmlformats.org/officeDocument/2006/relationships/slide" Target="slides/slide16.xml"/><Relationship Id="rId41" Type="http://schemas.openxmlformats.org/officeDocument/2006/relationships/slide" Target="slides/slide37.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inda Lander (Contractor)" userId="S::llander@cdisc.org::ea7d3db0-19ac-4445-b201-33ea957dd28e" providerId="AD" clId="Web-{F62557CF-DF91-C3E1-41E9-5EE096C608A0}"/>
    <pc:docChg chg="modSld">
      <pc:chgData name="Linda Lander (Contractor)" userId="S::llander@cdisc.org::ea7d3db0-19ac-4445-b201-33ea957dd28e" providerId="AD" clId="Web-{F62557CF-DF91-C3E1-41E9-5EE096C608A0}" dt="2023-10-09T16:53:24.888" v="2" actId="20577"/>
      <pc:docMkLst>
        <pc:docMk/>
      </pc:docMkLst>
      <pc:sldChg chg="modSp">
        <pc:chgData name="Linda Lander (Contractor)" userId="S::llander@cdisc.org::ea7d3db0-19ac-4445-b201-33ea957dd28e" providerId="AD" clId="Web-{F62557CF-DF91-C3E1-41E9-5EE096C608A0}" dt="2023-10-09T16:53:24.888" v="2" actId="20577"/>
        <pc:sldMkLst>
          <pc:docMk/>
          <pc:sldMk cId="233314029" sldId="285"/>
        </pc:sldMkLst>
        <pc:spChg chg="mod">
          <ac:chgData name="Linda Lander (Contractor)" userId="S::llander@cdisc.org::ea7d3db0-19ac-4445-b201-33ea957dd28e" providerId="AD" clId="Web-{F62557CF-DF91-C3E1-41E9-5EE096C608A0}" dt="2023-10-09T16:53:24.888" v="2" actId="20577"/>
          <ac:spMkLst>
            <pc:docMk/>
            <pc:sldMk cId="233314029" sldId="285"/>
            <ac:spMk id="3" creationId="{92C80A91-8A58-D34B-9C3A-DBCC37353BA0}"/>
          </ac:spMkLst>
        </pc:spChg>
      </pc:sldChg>
    </pc:docChg>
  </pc:docChgLst>
  <pc:docChgLst>
    <pc:chgData name="Linda Lander (Contractor)" userId="S::llander@cdisc.org::ea7d3db0-19ac-4445-b201-33ea957dd28e" providerId="AD" clId="Web-{B98BFF4F-DFF3-5D77-EFAD-A13FB7AAA150}"/>
    <pc:docChg chg="modSld">
      <pc:chgData name="Linda Lander (Contractor)" userId="S::llander@cdisc.org::ea7d3db0-19ac-4445-b201-33ea957dd28e" providerId="AD" clId="Web-{B98BFF4F-DFF3-5D77-EFAD-A13FB7AAA150}" dt="2023-10-13T12:43:46.395" v="0"/>
      <pc:docMkLst>
        <pc:docMk/>
      </pc:docMkLst>
      <pc:sldChg chg="modSp">
        <pc:chgData name="Linda Lander (Contractor)" userId="S::llander@cdisc.org::ea7d3db0-19ac-4445-b201-33ea957dd28e" providerId="AD" clId="Web-{B98BFF4F-DFF3-5D77-EFAD-A13FB7AAA150}" dt="2023-10-13T12:43:46.395" v="0"/>
        <pc:sldMkLst>
          <pc:docMk/>
          <pc:sldMk cId="1874094152" sldId="293"/>
        </pc:sldMkLst>
        <pc:spChg chg="mod">
          <ac:chgData name="Linda Lander (Contractor)" userId="S::llander@cdisc.org::ea7d3db0-19ac-4445-b201-33ea957dd28e" providerId="AD" clId="Web-{B98BFF4F-DFF3-5D77-EFAD-A13FB7AAA150}" dt="2023-10-13T12:43:46.395" v="0"/>
          <ac:spMkLst>
            <pc:docMk/>
            <pc:sldMk cId="1874094152" sldId="293"/>
            <ac:spMk id="3" creationId="{92C80A91-8A58-D34B-9C3A-DBCC37353BA0}"/>
          </ac:spMkLst>
        </pc:spChg>
      </pc:sldChg>
    </pc:docChg>
  </pc:docChgLst>
  <pc:docChgLst>
    <pc:chgData name="Linda Lander (Contractor)" userId="S::llander@cdisc.org::ea7d3db0-19ac-4445-b201-33ea957dd28e" providerId="AD" clId="Web-{1406AFBC-EB63-BEBD-7A79-69830A6F2270}"/>
    <pc:docChg chg="delSld">
      <pc:chgData name="Linda Lander (Contractor)" userId="S::llander@cdisc.org::ea7d3db0-19ac-4445-b201-33ea957dd28e" providerId="AD" clId="Web-{1406AFBC-EB63-BEBD-7A79-69830A6F2270}" dt="2023-10-12T19:22:33.092" v="0"/>
      <pc:docMkLst>
        <pc:docMk/>
      </pc:docMkLst>
      <pc:sldChg chg="del">
        <pc:chgData name="Linda Lander (Contractor)" userId="S::llander@cdisc.org::ea7d3db0-19ac-4445-b201-33ea957dd28e" providerId="AD" clId="Web-{1406AFBC-EB63-BEBD-7A79-69830A6F2270}" dt="2023-10-12T19:22:33.092" v="0"/>
        <pc:sldMkLst>
          <pc:docMk/>
          <pc:sldMk cId="335501435" sldId="294"/>
        </pc:sldMkLst>
      </pc:sldChg>
    </pc:docChg>
  </pc:docChgLst>
  <pc:docChgLst>
    <pc:chgData name="Linda Lander (Contractor)" userId="ea7d3db0-19ac-4445-b201-33ea957dd28e" providerId="ADAL" clId="{BD5166CA-AEB4-44AB-8B55-1D779951C530}"/>
    <pc:docChg chg="addSld delSld modSld">
      <pc:chgData name="Linda Lander (Contractor)" userId="ea7d3db0-19ac-4445-b201-33ea957dd28e" providerId="ADAL" clId="{BD5166CA-AEB4-44AB-8B55-1D779951C530}" dt="2023-10-09T16:51:06.900" v="5" actId="47"/>
      <pc:docMkLst>
        <pc:docMk/>
      </pc:docMkLst>
      <pc:sldChg chg="add del">
        <pc:chgData name="Linda Lander (Contractor)" userId="ea7d3db0-19ac-4445-b201-33ea957dd28e" providerId="ADAL" clId="{BD5166CA-AEB4-44AB-8B55-1D779951C530}" dt="2023-10-09T16:50:34.776" v="1"/>
        <pc:sldMkLst>
          <pc:docMk/>
          <pc:sldMk cId="4240463373" sldId="264"/>
        </pc:sldMkLst>
      </pc:sldChg>
      <pc:sldChg chg="del">
        <pc:chgData name="Linda Lander (Contractor)" userId="ea7d3db0-19ac-4445-b201-33ea957dd28e" providerId="ADAL" clId="{BD5166CA-AEB4-44AB-8B55-1D779951C530}" dt="2023-10-09T16:51:06.900" v="5" actId="47"/>
        <pc:sldMkLst>
          <pc:docMk/>
          <pc:sldMk cId="1173359214" sldId="284"/>
        </pc:sldMkLst>
      </pc:sldChg>
      <pc:sldChg chg="add del">
        <pc:chgData name="Linda Lander (Contractor)" userId="ea7d3db0-19ac-4445-b201-33ea957dd28e" providerId="ADAL" clId="{BD5166CA-AEB4-44AB-8B55-1D779951C530}" dt="2023-10-09T16:50:59.982" v="4"/>
        <pc:sldMkLst>
          <pc:docMk/>
          <pc:sldMk cId="233314029" sldId="285"/>
        </pc:sldMkLst>
      </pc:sldChg>
      <pc:sldChg chg="add">
        <pc:chgData name="Linda Lander (Contractor)" userId="ea7d3db0-19ac-4445-b201-33ea957dd28e" providerId="ADAL" clId="{BD5166CA-AEB4-44AB-8B55-1D779951C530}" dt="2023-10-09T16:50:52.236" v="3"/>
        <pc:sldMkLst>
          <pc:docMk/>
          <pc:sldMk cId="484876349" sldId="2147469185"/>
        </pc:sldMkLst>
      </pc:sldChg>
    </pc:docChg>
  </pc:docChgLst>
  <pc:docChgLst>
    <pc:chgData name="Linda Lander (Contractor)" userId="ea7d3db0-19ac-4445-b201-33ea957dd28e" providerId="ADAL" clId="{332597FA-D0C1-423A-8CA3-433076423182}"/>
    <pc:docChg chg="custSel modSld">
      <pc:chgData name="Linda Lander (Contractor)" userId="ea7d3db0-19ac-4445-b201-33ea957dd28e" providerId="ADAL" clId="{332597FA-D0C1-423A-8CA3-433076423182}" dt="2023-10-13T16:49:46.203" v="139" actId="20577"/>
      <pc:docMkLst>
        <pc:docMk/>
      </pc:docMkLst>
      <pc:sldChg chg="modSp mod">
        <pc:chgData name="Linda Lander (Contractor)" userId="ea7d3db0-19ac-4445-b201-33ea957dd28e" providerId="ADAL" clId="{332597FA-D0C1-423A-8CA3-433076423182}" dt="2023-10-13T16:46:06.681" v="49" actId="20577"/>
        <pc:sldMkLst>
          <pc:docMk/>
          <pc:sldMk cId="4240463373" sldId="264"/>
        </pc:sldMkLst>
        <pc:spChg chg="mod">
          <ac:chgData name="Linda Lander (Contractor)" userId="ea7d3db0-19ac-4445-b201-33ea957dd28e" providerId="ADAL" clId="{332597FA-D0C1-423A-8CA3-433076423182}" dt="2023-10-13T16:46:06.681" v="49" actId="20577"/>
          <ac:spMkLst>
            <pc:docMk/>
            <pc:sldMk cId="4240463373" sldId="264"/>
            <ac:spMk id="3" creationId="{92C80A91-8A58-D34B-9C3A-DBCC37353BA0}"/>
          </ac:spMkLst>
        </pc:spChg>
      </pc:sldChg>
      <pc:sldChg chg="modSp mod">
        <pc:chgData name="Linda Lander (Contractor)" userId="ea7d3db0-19ac-4445-b201-33ea957dd28e" providerId="ADAL" clId="{332597FA-D0C1-423A-8CA3-433076423182}" dt="2023-10-13T16:49:46.203" v="139" actId="20577"/>
        <pc:sldMkLst>
          <pc:docMk/>
          <pc:sldMk cId="3846718304" sldId="286"/>
        </pc:sldMkLst>
        <pc:spChg chg="mod">
          <ac:chgData name="Linda Lander (Contractor)" userId="ea7d3db0-19ac-4445-b201-33ea957dd28e" providerId="ADAL" clId="{332597FA-D0C1-423A-8CA3-433076423182}" dt="2023-10-13T16:49:46.203" v="139" actId="20577"/>
          <ac:spMkLst>
            <pc:docMk/>
            <pc:sldMk cId="3846718304" sldId="286"/>
            <ac:spMk id="3" creationId="{92C80A91-8A58-D34B-9C3A-DBCC37353BA0}"/>
          </ac:spMkLst>
        </pc:spChg>
      </pc:sldChg>
      <pc:sldChg chg="modSp mod">
        <pc:chgData name="Linda Lander (Contractor)" userId="ea7d3db0-19ac-4445-b201-33ea957dd28e" providerId="ADAL" clId="{332597FA-D0C1-423A-8CA3-433076423182}" dt="2023-10-13T16:47:00.614" v="58" actId="20577"/>
        <pc:sldMkLst>
          <pc:docMk/>
          <pc:sldMk cId="484876349" sldId="2147469185"/>
        </pc:sldMkLst>
        <pc:spChg chg="mod">
          <ac:chgData name="Linda Lander (Contractor)" userId="ea7d3db0-19ac-4445-b201-33ea957dd28e" providerId="ADAL" clId="{332597FA-D0C1-423A-8CA3-433076423182}" dt="2023-10-13T16:47:00.614" v="58" actId="20577"/>
          <ac:spMkLst>
            <pc:docMk/>
            <pc:sldMk cId="484876349" sldId="2147469185"/>
            <ac:spMk id="3" creationId="{029E1C1B-B0E7-E3E3-1F70-1141BDABD2CB}"/>
          </ac:spMkLst>
        </pc:spChg>
      </pc:sldChg>
    </pc:docChg>
  </pc:docChgLst>
  <pc:docChgLst>
    <pc:chgData name="Lex Jansen" userId="S::ljansen@cdisc.org::037d483d-cb71-4fe4-bf61-b6645badbd16" providerId="AD" clId="Web-{7E523C13-EDA8-843D-C462-53A4BE887C58}"/>
    <pc:docChg chg="modSld">
      <pc:chgData name="Lex Jansen" userId="S::ljansen@cdisc.org::037d483d-cb71-4fe4-bf61-b6645badbd16" providerId="AD" clId="Web-{7E523C13-EDA8-843D-C462-53A4BE887C58}" dt="2023-10-05T19:40:21.036" v="10" actId="20577"/>
      <pc:docMkLst>
        <pc:docMk/>
      </pc:docMkLst>
      <pc:sldChg chg="modSp">
        <pc:chgData name="Lex Jansen" userId="S::ljansen@cdisc.org::037d483d-cb71-4fe4-bf61-b6645badbd16" providerId="AD" clId="Web-{7E523C13-EDA8-843D-C462-53A4BE887C58}" dt="2023-10-05T19:40:21.036" v="10" actId="20577"/>
        <pc:sldMkLst>
          <pc:docMk/>
          <pc:sldMk cId="2624551685" sldId="279"/>
        </pc:sldMkLst>
        <pc:spChg chg="mod">
          <ac:chgData name="Lex Jansen" userId="S::ljansen@cdisc.org::037d483d-cb71-4fe4-bf61-b6645badbd16" providerId="AD" clId="Web-{7E523C13-EDA8-843D-C462-53A4BE887C58}" dt="2023-10-05T19:40:21.036" v="10" actId="20577"/>
          <ac:spMkLst>
            <pc:docMk/>
            <pc:sldMk cId="2624551685" sldId="279"/>
            <ac:spMk id="5" creationId="{73536A8A-0CF3-4F0A-800E-288A3432D7EB}"/>
          </ac:spMkLst>
        </pc:spChg>
      </pc:sldChg>
      <pc:sldChg chg="modSp">
        <pc:chgData name="Lex Jansen" userId="S::ljansen@cdisc.org::037d483d-cb71-4fe4-bf61-b6645badbd16" providerId="AD" clId="Web-{7E523C13-EDA8-843D-C462-53A4BE887C58}" dt="2023-10-05T19:40:08.817" v="4" actId="20577"/>
        <pc:sldMkLst>
          <pc:docMk/>
          <pc:sldMk cId="907476882" sldId="282"/>
        </pc:sldMkLst>
        <pc:spChg chg="mod">
          <ac:chgData name="Lex Jansen" userId="S::ljansen@cdisc.org::037d483d-cb71-4fe4-bf61-b6645badbd16" providerId="AD" clId="Web-{7E523C13-EDA8-843D-C462-53A4BE887C58}" dt="2023-10-05T19:40:08.817" v="4" actId="20577"/>
          <ac:spMkLst>
            <pc:docMk/>
            <pc:sldMk cId="907476882" sldId="282"/>
            <ac:spMk id="12" creationId="{1E3E79A9-D8CF-46A6-9749-D16E0E8CFCD6}"/>
          </ac:spMkLst>
        </pc:spChg>
      </pc:sldChg>
    </pc:docChg>
  </pc:docChgLst>
  <pc:docChgLst>
    <pc:chgData name="Jon Neville" userId="S::jneville@cdisc.org::bace9bc2-eec2-475c-8268-af5b079c19f1" providerId="AD" clId="Web-{6C8021A4-3E53-324E-C3EF-5FCAD1E2FDA4}"/>
    <pc:docChg chg="modSld">
      <pc:chgData name="Jon Neville" userId="S::jneville@cdisc.org::bace9bc2-eec2-475c-8268-af5b079c19f1" providerId="AD" clId="Web-{6C8021A4-3E53-324E-C3EF-5FCAD1E2FDA4}" dt="2023-10-13T16:59:53.597" v="150" actId="1076"/>
      <pc:docMkLst>
        <pc:docMk/>
      </pc:docMkLst>
      <pc:sldChg chg="modSp">
        <pc:chgData name="Jon Neville" userId="S::jneville@cdisc.org::bace9bc2-eec2-475c-8268-af5b079c19f1" providerId="AD" clId="Web-{6C8021A4-3E53-324E-C3EF-5FCAD1E2FDA4}" dt="2023-10-12T22:15:31.564" v="148" actId="20577"/>
        <pc:sldMkLst>
          <pc:docMk/>
          <pc:sldMk cId="3725284249" sldId="278"/>
        </pc:sldMkLst>
        <pc:spChg chg="mod">
          <ac:chgData name="Jon Neville" userId="S::jneville@cdisc.org::bace9bc2-eec2-475c-8268-af5b079c19f1" providerId="AD" clId="Web-{6C8021A4-3E53-324E-C3EF-5FCAD1E2FDA4}" dt="2023-10-12T22:15:31.564" v="148" actId="20577"/>
          <ac:spMkLst>
            <pc:docMk/>
            <pc:sldMk cId="3725284249" sldId="278"/>
            <ac:spMk id="8" creationId="{00000000-0000-0000-0000-000000000000}"/>
          </ac:spMkLst>
        </pc:spChg>
      </pc:sldChg>
      <pc:sldChg chg="modSp">
        <pc:chgData name="Jon Neville" userId="S::jneville@cdisc.org::bace9bc2-eec2-475c-8268-af5b079c19f1" providerId="AD" clId="Web-{6C8021A4-3E53-324E-C3EF-5FCAD1E2FDA4}" dt="2023-10-13T16:59:53.597" v="150" actId="1076"/>
        <pc:sldMkLst>
          <pc:docMk/>
          <pc:sldMk cId="907476882" sldId="282"/>
        </pc:sldMkLst>
        <pc:spChg chg="mod">
          <ac:chgData name="Jon Neville" userId="S::jneville@cdisc.org::bace9bc2-eec2-475c-8268-af5b079c19f1" providerId="AD" clId="Web-{6C8021A4-3E53-324E-C3EF-5FCAD1E2FDA4}" dt="2023-10-12T22:10:28.278" v="146" actId="1076"/>
          <ac:spMkLst>
            <pc:docMk/>
            <pc:sldMk cId="907476882" sldId="282"/>
            <ac:spMk id="3" creationId="{8A19AC96-36D4-5E48-A3EC-AAD817F3E04E}"/>
          </ac:spMkLst>
        </pc:spChg>
        <pc:spChg chg="mod">
          <ac:chgData name="Jon Neville" userId="S::jneville@cdisc.org::bace9bc2-eec2-475c-8268-af5b079c19f1" providerId="AD" clId="Web-{6C8021A4-3E53-324E-C3EF-5FCAD1E2FDA4}" dt="2023-10-12T22:10:01.120" v="145" actId="1076"/>
          <ac:spMkLst>
            <pc:docMk/>
            <pc:sldMk cId="907476882" sldId="282"/>
            <ac:spMk id="7" creationId="{02670CBF-6B62-4AA9-982E-63BC383FE355}"/>
          </ac:spMkLst>
        </pc:spChg>
        <pc:spChg chg="mod">
          <ac:chgData name="Jon Neville" userId="S::jneville@cdisc.org::bace9bc2-eec2-475c-8268-af5b079c19f1" providerId="AD" clId="Web-{6C8021A4-3E53-324E-C3EF-5FCAD1E2FDA4}" dt="2023-10-12T22:10:44.169" v="147" actId="1076"/>
          <ac:spMkLst>
            <pc:docMk/>
            <pc:sldMk cId="907476882" sldId="282"/>
            <ac:spMk id="10" creationId="{A29AD0F7-AA33-467A-8AAE-AECF308A7010}"/>
          </ac:spMkLst>
        </pc:spChg>
        <pc:picChg chg="mod">
          <ac:chgData name="Jon Neville" userId="S::jneville@cdisc.org::bace9bc2-eec2-475c-8268-af5b079c19f1" providerId="AD" clId="Web-{6C8021A4-3E53-324E-C3EF-5FCAD1E2FDA4}" dt="2023-10-13T16:59:53.597" v="150" actId="1076"/>
          <ac:picMkLst>
            <pc:docMk/>
            <pc:sldMk cId="907476882" sldId="282"/>
            <ac:picMk id="1028" creationId="{B70FF138-2A81-270A-1394-20AA5FE20CFC}"/>
          </ac:picMkLst>
        </pc:picChg>
      </pc:sldChg>
    </pc:docChg>
  </pc:docChgLst>
  <pc:docChgLst>
    <pc:chgData name="Linda Lander (Contractor)" userId="S::llander@cdisc.org::ea7d3db0-19ac-4445-b201-33ea957dd28e" providerId="AD" clId="Web-{667E7836-2A5B-4D2B-8DD5-FF1D427FA9BA}"/>
    <pc:docChg chg="addSld delSld">
      <pc:chgData name="Linda Lander (Contractor)" userId="S::llander@cdisc.org::ea7d3db0-19ac-4445-b201-33ea957dd28e" providerId="AD" clId="Web-{667E7836-2A5B-4D2B-8DD5-FF1D427FA9BA}" dt="2023-10-10T13:47:22.229" v="3"/>
      <pc:docMkLst>
        <pc:docMk/>
      </pc:docMkLst>
      <pc:sldChg chg="del">
        <pc:chgData name="Linda Lander (Contractor)" userId="S::llander@cdisc.org::ea7d3db0-19ac-4445-b201-33ea957dd28e" providerId="AD" clId="Web-{667E7836-2A5B-4D2B-8DD5-FF1D427FA9BA}" dt="2023-10-10T13:47:17.463" v="2"/>
        <pc:sldMkLst>
          <pc:docMk/>
          <pc:sldMk cId="3318714452" sldId="266"/>
        </pc:sldMkLst>
      </pc:sldChg>
      <pc:sldChg chg="del">
        <pc:chgData name="Linda Lander (Contractor)" userId="S::llander@cdisc.org::ea7d3db0-19ac-4445-b201-33ea957dd28e" providerId="AD" clId="Web-{667E7836-2A5B-4D2B-8DD5-FF1D427FA9BA}" dt="2023-10-10T13:47:22.229" v="3"/>
        <pc:sldMkLst>
          <pc:docMk/>
          <pc:sldMk cId="3053773761" sldId="269"/>
        </pc:sldMkLst>
      </pc:sldChg>
      <pc:sldChg chg="new del">
        <pc:chgData name="Linda Lander (Contractor)" userId="S::llander@cdisc.org::ea7d3db0-19ac-4445-b201-33ea957dd28e" providerId="AD" clId="Web-{667E7836-2A5B-4D2B-8DD5-FF1D427FA9BA}" dt="2023-10-10T13:46:52.181" v="1"/>
        <pc:sldMkLst>
          <pc:docMk/>
          <pc:sldMk cId="148552688" sldId="2147469186"/>
        </pc:sldMkLst>
      </pc:sldChg>
    </pc:docChg>
  </pc:docChgLst>
  <pc:docChgLst>
    <pc:chgData name="Linda Lander (Contractor)" userId="S::llander@cdisc.org::ea7d3db0-19ac-4445-b201-33ea957dd28e" providerId="AD" clId="Web-{51C3B1D1-B53F-43F8-757F-60ECEDF25954}"/>
    <pc:docChg chg="modSld">
      <pc:chgData name="Linda Lander (Contractor)" userId="S::llander@cdisc.org::ea7d3db0-19ac-4445-b201-33ea957dd28e" providerId="AD" clId="Web-{51C3B1D1-B53F-43F8-757F-60ECEDF25954}" dt="2023-10-12T19:43:26.035" v="23" actId="20577"/>
      <pc:docMkLst>
        <pc:docMk/>
      </pc:docMkLst>
      <pc:sldChg chg="modSp">
        <pc:chgData name="Linda Lander (Contractor)" userId="S::llander@cdisc.org::ea7d3db0-19ac-4445-b201-33ea957dd28e" providerId="AD" clId="Web-{51C3B1D1-B53F-43F8-757F-60ECEDF25954}" dt="2023-10-12T19:42:48.627" v="18" actId="20577"/>
        <pc:sldMkLst>
          <pc:docMk/>
          <pc:sldMk cId="4240463373" sldId="264"/>
        </pc:sldMkLst>
        <pc:spChg chg="mod">
          <ac:chgData name="Linda Lander (Contractor)" userId="S::llander@cdisc.org::ea7d3db0-19ac-4445-b201-33ea957dd28e" providerId="AD" clId="Web-{51C3B1D1-B53F-43F8-757F-60ECEDF25954}" dt="2023-10-12T19:42:48.627" v="18" actId="20577"/>
          <ac:spMkLst>
            <pc:docMk/>
            <pc:sldMk cId="4240463373" sldId="264"/>
            <ac:spMk id="3" creationId="{92C80A91-8A58-D34B-9C3A-DBCC37353BA0}"/>
          </ac:spMkLst>
        </pc:spChg>
      </pc:sldChg>
      <pc:sldChg chg="modSp">
        <pc:chgData name="Linda Lander (Contractor)" userId="S::llander@cdisc.org::ea7d3db0-19ac-4445-b201-33ea957dd28e" providerId="AD" clId="Web-{51C3B1D1-B53F-43F8-757F-60ECEDF25954}" dt="2023-10-12T19:43:26.035" v="23" actId="20577"/>
        <pc:sldMkLst>
          <pc:docMk/>
          <pc:sldMk cId="484876349" sldId="2147469185"/>
        </pc:sldMkLst>
        <pc:spChg chg="mod">
          <ac:chgData name="Linda Lander (Contractor)" userId="S::llander@cdisc.org::ea7d3db0-19ac-4445-b201-33ea957dd28e" providerId="AD" clId="Web-{51C3B1D1-B53F-43F8-757F-60ECEDF25954}" dt="2023-10-12T19:43:26.035" v="23" actId="20577"/>
          <ac:spMkLst>
            <pc:docMk/>
            <pc:sldMk cId="484876349" sldId="2147469185"/>
            <ac:spMk id="3" creationId="{029E1C1B-B0E7-E3E3-1F70-1141BDABD2CB}"/>
          </ac:spMkLst>
        </pc:spChg>
      </pc:sldChg>
    </pc:docChg>
  </pc:docChgLst>
  <pc:docChgLst>
    <pc:chgData name="Linda Lander (Contractor)" userId="S::llander@cdisc.org::ea7d3db0-19ac-4445-b201-33ea957dd28e" providerId="AD" clId="Web-{6E7ECFC7-E071-AFD6-9401-A4AD4BA10C02}"/>
    <pc:docChg chg="addSld">
      <pc:chgData name="Linda Lander (Contractor)" userId="S::llander@cdisc.org::ea7d3db0-19ac-4445-b201-33ea957dd28e" providerId="AD" clId="Web-{6E7ECFC7-E071-AFD6-9401-A4AD4BA10C02}" dt="2023-10-05T14:52:26.869" v="7"/>
      <pc:docMkLst>
        <pc:docMk/>
      </pc:docMkLst>
      <pc:sldChg chg="add">
        <pc:chgData name="Linda Lander (Contractor)" userId="S::llander@cdisc.org::ea7d3db0-19ac-4445-b201-33ea957dd28e" providerId="AD" clId="Web-{6E7ECFC7-E071-AFD6-9401-A4AD4BA10C02}" dt="2023-10-05T14:49:37.848" v="0"/>
        <pc:sldMkLst>
          <pc:docMk/>
          <pc:sldMk cId="1832538785" sldId="287"/>
        </pc:sldMkLst>
      </pc:sldChg>
      <pc:sldChg chg="add">
        <pc:chgData name="Linda Lander (Contractor)" userId="S::llander@cdisc.org::ea7d3db0-19ac-4445-b201-33ea957dd28e" providerId="AD" clId="Web-{6E7ECFC7-E071-AFD6-9401-A4AD4BA10C02}" dt="2023-10-05T14:50:01.677" v="1"/>
        <pc:sldMkLst>
          <pc:docMk/>
          <pc:sldMk cId="3769286109" sldId="288"/>
        </pc:sldMkLst>
      </pc:sldChg>
      <pc:sldChg chg="add">
        <pc:chgData name="Linda Lander (Contractor)" userId="S::llander@cdisc.org::ea7d3db0-19ac-4445-b201-33ea957dd28e" providerId="AD" clId="Web-{6E7ECFC7-E071-AFD6-9401-A4AD4BA10C02}" dt="2023-10-05T14:50:20.662" v="2"/>
        <pc:sldMkLst>
          <pc:docMk/>
          <pc:sldMk cId="4232862696" sldId="289"/>
        </pc:sldMkLst>
      </pc:sldChg>
      <pc:sldChg chg="add">
        <pc:chgData name="Linda Lander (Contractor)" userId="S::llander@cdisc.org::ea7d3db0-19ac-4445-b201-33ea957dd28e" providerId="AD" clId="Web-{6E7ECFC7-E071-AFD6-9401-A4AD4BA10C02}" dt="2023-10-05T14:50:50.788" v="3"/>
        <pc:sldMkLst>
          <pc:docMk/>
          <pc:sldMk cId="2525013968" sldId="290"/>
        </pc:sldMkLst>
      </pc:sldChg>
      <pc:sldChg chg="add">
        <pc:chgData name="Linda Lander (Contractor)" userId="S::llander@cdisc.org::ea7d3db0-19ac-4445-b201-33ea957dd28e" providerId="AD" clId="Web-{6E7ECFC7-E071-AFD6-9401-A4AD4BA10C02}" dt="2023-10-05T14:51:03.648" v="4"/>
        <pc:sldMkLst>
          <pc:docMk/>
          <pc:sldMk cId="2883370614" sldId="291"/>
        </pc:sldMkLst>
      </pc:sldChg>
      <pc:sldChg chg="add">
        <pc:chgData name="Linda Lander (Contractor)" userId="S::llander@cdisc.org::ea7d3db0-19ac-4445-b201-33ea957dd28e" providerId="AD" clId="Web-{6E7ECFC7-E071-AFD6-9401-A4AD4BA10C02}" dt="2023-10-05T14:51:19.680" v="5"/>
        <pc:sldMkLst>
          <pc:docMk/>
          <pc:sldMk cId="1402796362" sldId="292"/>
        </pc:sldMkLst>
      </pc:sldChg>
      <pc:sldChg chg="add">
        <pc:chgData name="Linda Lander (Contractor)" userId="S::llander@cdisc.org::ea7d3db0-19ac-4445-b201-33ea957dd28e" providerId="AD" clId="Web-{6E7ECFC7-E071-AFD6-9401-A4AD4BA10C02}" dt="2023-10-05T14:51:49.681" v="6"/>
        <pc:sldMkLst>
          <pc:docMk/>
          <pc:sldMk cId="1874094152" sldId="293"/>
        </pc:sldMkLst>
      </pc:sldChg>
      <pc:sldChg chg="add">
        <pc:chgData name="Linda Lander (Contractor)" userId="S::llander@cdisc.org::ea7d3db0-19ac-4445-b201-33ea957dd28e" providerId="AD" clId="Web-{6E7ECFC7-E071-AFD6-9401-A4AD4BA10C02}" dt="2023-10-05T14:52:26.869" v="7"/>
        <pc:sldMkLst>
          <pc:docMk/>
          <pc:sldMk cId="335501435" sldId="294"/>
        </pc:sldMkLst>
      </pc:sldChg>
    </pc:docChg>
  </pc:docChgLst>
  <pc:docChgLst>
    <pc:chgData name="Linda Lander (Contractor)" userId="S::llander@cdisc.org::ea7d3db0-19ac-4445-b201-33ea957dd28e" providerId="AD" clId="Web-{E1BEF4D0-F675-4016-C09D-8A62CE7BA0DE}"/>
    <pc:docChg chg="modSld">
      <pc:chgData name="Linda Lander (Contractor)" userId="S::llander@cdisc.org::ea7d3db0-19ac-4445-b201-33ea957dd28e" providerId="AD" clId="Web-{E1BEF4D0-F675-4016-C09D-8A62CE7BA0DE}" dt="2023-10-13T19:01:43.116" v="5" actId="20577"/>
      <pc:docMkLst>
        <pc:docMk/>
      </pc:docMkLst>
      <pc:sldChg chg="modSp">
        <pc:chgData name="Linda Lander (Contractor)" userId="S::llander@cdisc.org::ea7d3db0-19ac-4445-b201-33ea957dd28e" providerId="AD" clId="Web-{E1BEF4D0-F675-4016-C09D-8A62CE7BA0DE}" dt="2023-10-13T19:01:43.116" v="5" actId="20577"/>
        <pc:sldMkLst>
          <pc:docMk/>
          <pc:sldMk cId="3394163175" sldId="283"/>
        </pc:sldMkLst>
        <pc:spChg chg="mod">
          <ac:chgData name="Linda Lander (Contractor)" userId="S::llander@cdisc.org::ea7d3db0-19ac-4445-b201-33ea957dd28e" providerId="AD" clId="Web-{E1BEF4D0-F675-4016-C09D-8A62CE7BA0DE}" dt="2023-10-13T19:01:43.116" v="5" actId="20577"/>
          <ac:spMkLst>
            <pc:docMk/>
            <pc:sldMk cId="3394163175" sldId="283"/>
            <ac:spMk id="2" creationId="{5BEF13CB-17C5-EB4A-9295-BD64097E7816}"/>
          </ac:spMkLst>
        </pc:spChg>
      </pc:sldChg>
    </pc:docChg>
  </pc:docChgLst>
  <pc:docChgLst>
    <pc:chgData name="Jon Neville" userId="S::jneville@cdisc.org::bace9bc2-eec2-475c-8268-af5b079c19f1" providerId="AD" clId="Web-{105FCDD3-84DA-9D30-F982-C54A74A4F283}"/>
    <pc:docChg chg="modSld">
      <pc:chgData name="Jon Neville" userId="S::jneville@cdisc.org::bace9bc2-eec2-475c-8268-af5b079c19f1" providerId="AD" clId="Web-{105FCDD3-84DA-9D30-F982-C54A74A4F283}" dt="2023-10-04T22:24:12.767" v="15" actId="14100"/>
      <pc:docMkLst>
        <pc:docMk/>
      </pc:docMkLst>
      <pc:sldChg chg="addSp delSp modSp">
        <pc:chgData name="Jon Neville" userId="S::jneville@cdisc.org::bace9bc2-eec2-475c-8268-af5b079c19f1" providerId="AD" clId="Web-{105FCDD3-84DA-9D30-F982-C54A74A4F283}" dt="2023-10-04T22:24:12.767" v="15" actId="14100"/>
        <pc:sldMkLst>
          <pc:docMk/>
          <pc:sldMk cId="907476882" sldId="282"/>
        </pc:sldMkLst>
        <pc:picChg chg="add del mod">
          <ac:chgData name="Jon Neville" userId="S::jneville@cdisc.org::bace9bc2-eec2-475c-8268-af5b079c19f1" providerId="AD" clId="Web-{105FCDD3-84DA-9D30-F982-C54A74A4F283}" dt="2023-10-04T22:21:26.958" v="5"/>
          <ac:picMkLst>
            <pc:docMk/>
            <pc:sldMk cId="907476882" sldId="282"/>
            <ac:picMk id="15" creationId="{05C5232C-424E-BC53-E274-3EAB0B55D8E8}"/>
          </ac:picMkLst>
        </pc:picChg>
        <pc:picChg chg="add del mod">
          <ac:chgData name="Jon Neville" userId="S::jneville@cdisc.org::bace9bc2-eec2-475c-8268-af5b079c19f1" providerId="AD" clId="Web-{105FCDD3-84DA-9D30-F982-C54A74A4F283}" dt="2023-10-04T22:23:25.435" v="11"/>
          <ac:picMkLst>
            <pc:docMk/>
            <pc:sldMk cId="907476882" sldId="282"/>
            <ac:picMk id="16" creationId="{C082294F-6748-8FD1-ED4D-276E1A698F31}"/>
          </ac:picMkLst>
        </pc:picChg>
        <pc:picChg chg="add mod">
          <ac:chgData name="Jon Neville" userId="S::jneville@cdisc.org::bace9bc2-eec2-475c-8268-af5b079c19f1" providerId="AD" clId="Web-{105FCDD3-84DA-9D30-F982-C54A74A4F283}" dt="2023-10-04T22:24:12.767" v="15" actId="14100"/>
          <ac:picMkLst>
            <pc:docMk/>
            <pc:sldMk cId="907476882" sldId="282"/>
            <ac:picMk id="17" creationId="{9B7956A9-4389-2A54-3EAF-255DA63E6F22}"/>
          </ac:picMkLst>
        </pc:picChg>
      </pc:sldChg>
    </pc:docChg>
  </pc:docChgLst>
</pc:chgInfo>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B391BC8-A90F-42E4-9F7C-4CCE5E748481}" type="doc">
      <dgm:prSet loTypeId="urn:microsoft.com/office/officeart/2005/8/layout/radial4" loCatId="relationship" qsTypeId="urn:microsoft.com/office/officeart/2005/8/quickstyle/simple1" qsCatId="simple" csTypeId="urn:microsoft.com/office/officeart/2005/8/colors/accent1_2" csCatId="accent1" phldr="1"/>
      <dgm:spPr/>
      <dgm:t>
        <a:bodyPr/>
        <a:lstStyle/>
        <a:p>
          <a:endParaRPr lang="en-US"/>
        </a:p>
      </dgm:t>
    </dgm:pt>
    <dgm:pt modelId="{4D18FEEC-F7DF-4E36-A668-3AE3B1436299}">
      <dgm:prSet phldrT="[Text]" custT="1"/>
      <dgm:spPr>
        <a:effectLst>
          <a:glow rad="63500">
            <a:schemeClr val="accent1">
              <a:satMod val="175000"/>
              <a:alpha val="40000"/>
            </a:schemeClr>
          </a:glow>
        </a:effectLst>
      </dgm:spPr>
      <dgm:t>
        <a:bodyPr/>
        <a:lstStyle/>
        <a:p>
          <a:r>
            <a:rPr lang="en-US" sz="1000" b="1" dirty="0"/>
            <a:t>Metadata representation of Define-XML</a:t>
          </a:r>
        </a:p>
      </dgm:t>
    </dgm:pt>
    <dgm:pt modelId="{8311B9E6-8B4A-4E06-A55C-F7931F81C676}" type="parTrans" cxnId="{DF2F5219-A22E-4019-A6EF-DCE91BC4265B}">
      <dgm:prSet/>
      <dgm:spPr/>
      <dgm:t>
        <a:bodyPr/>
        <a:lstStyle/>
        <a:p>
          <a:endParaRPr lang="en-US"/>
        </a:p>
      </dgm:t>
    </dgm:pt>
    <dgm:pt modelId="{549E0CE2-D854-41F0-93AE-D38B87F3B81D}" type="sibTrans" cxnId="{DF2F5219-A22E-4019-A6EF-DCE91BC4265B}">
      <dgm:prSet/>
      <dgm:spPr/>
      <dgm:t>
        <a:bodyPr/>
        <a:lstStyle/>
        <a:p>
          <a:endParaRPr lang="en-US"/>
        </a:p>
      </dgm:t>
    </dgm:pt>
    <dgm:pt modelId="{27BE5460-1334-42E9-A389-28AAD02798DA}">
      <dgm:prSet phldrT="[Text]" custT="1"/>
      <dgm:spPr/>
      <dgm:t>
        <a:bodyPr/>
        <a:lstStyle/>
        <a:p>
          <a:r>
            <a:rPr lang="en-US" sz="1400" b="1" dirty="0"/>
            <a:t>Table Metadata</a:t>
          </a:r>
        </a:p>
      </dgm:t>
    </dgm:pt>
    <dgm:pt modelId="{D02ECB1A-7BC8-460C-9BA5-4BA6C4F7DF5C}" type="parTrans" cxnId="{6EAAED65-21C0-457A-B838-66988DB598BC}">
      <dgm:prSet/>
      <dgm:spPr/>
      <dgm:t>
        <a:bodyPr/>
        <a:lstStyle/>
        <a:p>
          <a:endParaRPr lang="en-US"/>
        </a:p>
      </dgm:t>
    </dgm:pt>
    <dgm:pt modelId="{BB99D344-286B-41DF-9B38-0C179B821E1C}" type="sibTrans" cxnId="{6EAAED65-21C0-457A-B838-66988DB598BC}">
      <dgm:prSet/>
      <dgm:spPr/>
      <dgm:t>
        <a:bodyPr/>
        <a:lstStyle/>
        <a:p>
          <a:endParaRPr lang="en-US"/>
        </a:p>
      </dgm:t>
    </dgm:pt>
    <dgm:pt modelId="{3C21E0AB-6DA7-4A56-9615-5BFA65C0A1EC}">
      <dgm:prSet phldrT="[Text]" custT="1"/>
      <dgm:spPr/>
      <dgm:t>
        <a:bodyPr/>
        <a:lstStyle/>
        <a:p>
          <a:r>
            <a:rPr lang="en-US" sz="1400" b="1" dirty="0"/>
            <a:t>Column Metadata</a:t>
          </a:r>
        </a:p>
      </dgm:t>
    </dgm:pt>
    <dgm:pt modelId="{623152D2-6D37-4880-9CB3-482E33FAD544}" type="parTrans" cxnId="{99E9689A-CE43-40DC-A384-CF67FDC0984D}">
      <dgm:prSet/>
      <dgm:spPr/>
      <dgm:t>
        <a:bodyPr/>
        <a:lstStyle/>
        <a:p>
          <a:endParaRPr lang="en-US"/>
        </a:p>
      </dgm:t>
    </dgm:pt>
    <dgm:pt modelId="{A4219A59-E5AC-4B85-AADF-FBB233E80C84}" type="sibTrans" cxnId="{99E9689A-CE43-40DC-A384-CF67FDC0984D}">
      <dgm:prSet/>
      <dgm:spPr/>
      <dgm:t>
        <a:bodyPr/>
        <a:lstStyle/>
        <a:p>
          <a:endParaRPr lang="en-US"/>
        </a:p>
      </dgm:t>
    </dgm:pt>
    <dgm:pt modelId="{C44DDD6C-9A85-4EFA-AEF0-99E6DE212943}">
      <dgm:prSet phldrT="[Text]" custT="1"/>
      <dgm:spPr/>
      <dgm:t>
        <a:bodyPr/>
        <a:lstStyle/>
        <a:p>
          <a:r>
            <a:rPr lang="en-US" sz="1400" b="1" dirty="0"/>
            <a:t>Value Level Metadata</a:t>
          </a:r>
        </a:p>
      </dgm:t>
    </dgm:pt>
    <dgm:pt modelId="{4728277D-F30E-4678-8C20-BA3F8774D651}" type="parTrans" cxnId="{66CFC31F-AAF9-4C71-A291-4DF22C1271CB}">
      <dgm:prSet/>
      <dgm:spPr/>
      <dgm:t>
        <a:bodyPr/>
        <a:lstStyle/>
        <a:p>
          <a:endParaRPr lang="en-US"/>
        </a:p>
      </dgm:t>
    </dgm:pt>
    <dgm:pt modelId="{FBC07CCE-14BD-466D-8700-474534BB4029}" type="sibTrans" cxnId="{66CFC31F-AAF9-4C71-A291-4DF22C1271CB}">
      <dgm:prSet/>
      <dgm:spPr/>
      <dgm:t>
        <a:bodyPr/>
        <a:lstStyle/>
        <a:p>
          <a:endParaRPr lang="en-US"/>
        </a:p>
      </dgm:t>
    </dgm:pt>
    <dgm:pt modelId="{83555829-1302-4B05-A436-D5520F969C50}">
      <dgm:prSet phldrT="[Text]" custT="1"/>
      <dgm:spPr/>
      <dgm:t>
        <a:bodyPr/>
        <a:lstStyle/>
        <a:p>
          <a:r>
            <a:rPr lang="en-US" sz="1400" b="1" dirty="0" err="1"/>
            <a:t>CodelistMetadata</a:t>
          </a:r>
          <a:endParaRPr lang="en-US" sz="1400" b="1" dirty="0"/>
        </a:p>
      </dgm:t>
    </dgm:pt>
    <dgm:pt modelId="{41FA5C71-277D-48BF-BB62-7CCA28BC753B}" type="parTrans" cxnId="{C5C70850-02AC-4978-ACFB-778967B744B4}">
      <dgm:prSet/>
      <dgm:spPr/>
      <dgm:t>
        <a:bodyPr/>
        <a:lstStyle/>
        <a:p>
          <a:endParaRPr lang="en-US"/>
        </a:p>
      </dgm:t>
    </dgm:pt>
    <dgm:pt modelId="{F36DDCBF-90CD-4C7D-B7A3-0CDF03339814}" type="sibTrans" cxnId="{C5C70850-02AC-4978-ACFB-778967B744B4}">
      <dgm:prSet/>
      <dgm:spPr/>
      <dgm:t>
        <a:bodyPr/>
        <a:lstStyle/>
        <a:p>
          <a:endParaRPr lang="en-US"/>
        </a:p>
      </dgm:t>
    </dgm:pt>
    <dgm:pt modelId="{CD0724A2-D758-43A9-B005-0385B38A17B9}">
      <dgm:prSet phldrT="[Text]" custT="1"/>
      <dgm:spPr/>
      <dgm:t>
        <a:bodyPr/>
        <a:lstStyle/>
        <a:p>
          <a:r>
            <a:rPr lang="en-US" sz="1400" b="1" dirty="0"/>
            <a:t>Study</a:t>
          </a:r>
          <a:br>
            <a:rPr lang="en-US" sz="1400" b="1" dirty="0"/>
          </a:br>
          <a:r>
            <a:rPr lang="en-US" sz="1400" b="1" dirty="0"/>
            <a:t>Metadata</a:t>
          </a:r>
        </a:p>
      </dgm:t>
    </dgm:pt>
    <dgm:pt modelId="{8B9DE245-82A4-4044-96AC-49F7D8FAC8B4}" type="sibTrans" cxnId="{6F3B72B2-90CF-4A3D-AF66-21E7029641D5}">
      <dgm:prSet/>
      <dgm:spPr/>
      <dgm:t>
        <a:bodyPr/>
        <a:lstStyle/>
        <a:p>
          <a:endParaRPr lang="en-US"/>
        </a:p>
      </dgm:t>
    </dgm:pt>
    <dgm:pt modelId="{5F0B3379-F1D6-4823-97A2-B84DD3EB2F53}" type="parTrans" cxnId="{6F3B72B2-90CF-4A3D-AF66-21E7029641D5}">
      <dgm:prSet/>
      <dgm:spPr/>
      <dgm:t>
        <a:bodyPr/>
        <a:lstStyle/>
        <a:p>
          <a:endParaRPr lang="en-US"/>
        </a:p>
      </dgm:t>
    </dgm:pt>
    <dgm:pt modelId="{2EC43DC6-C687-4A0E-9048-25B6CF4A79C1}">
      <dgm:prSet phldrT="[Text]" custT="1"/>
      <dgm:spPr/>
      <dgm:t>
        <a:bodyPr/>
        <a:lstStyle/>
        <a:p>
          <a:r>
            <a:rPr lang="en-US" sz="1400" b="1" dirty="0"/>
            <a:t>Standards Metadata</a:t>
          </a:r>
        </a:p>
      </dgm:t>
    </dgm:pt>
    <dgm:pt modelId="{B5EA0729-0311-4B43-990A-1DC16DAF8916}" type="sibTrans" cxnId="{94AD692D-2D15-4517-870F-70D450211DFE}">
      <dgm:prSet/>
      <dgm:spPr/>
      <dgm:t>
        <a:bodyPr/>
        <a:lstStyle/>
        <a:p>
          <a:endParaRPr lang="en-US"/>
        </a:p>
      </dgm:t>
    </dgm:pt>
    <dgm:pt modelId="{648564D6-30DF-4F21-BCFD-C4301C3721C0}" type="parTrans" cxnId="{94AD692D-2D15-4517-870F-70D450211DFE}">
      <dgm:prSet/>
      <dgm:spPr/>
      <dgm:t>
        <a:bodyPr/>
        <a:lstStyle/>
        <a:p>
          <a:endParaRPr lang="en-US"/>
        </a:p>
      </dgm:t>
    </dgm:pt>
    <dgm:pt modelId="{16B21B4F-BE4E-415F-8776-85ED7BE29CCC}" type="pres">
      <dgm:prSet presAssocID="{3B391BC8-A90F-42E4-9F7C-4CCE5E748481}" presName="cycle" presStyleCnt="0">
        <dgm:presLayoutVars>
          <dgm:chMax val="1"/>
          <dgm:dir/>
          <dgm:animLvl val="ctr"/>
          <dgm:resizeHandles val="exact"/>
        </dgm:presLayoutVars>
      </dgm:prSet>
      <dgm:spPr/>
    </dgm:pt>
    <dgm:pt modelId="{A463EB4E-3005-4841-8049-B20664C32FE9}" type="pres">
      <dgm:prSet presAssocID="{4D18FEEC-F7DF-4E36-A668-3AE3B1436299}" presName="centerShape" presStyleLbl="node0" presStyleIdx="0" presStyleCnt="1" custScaleX="127040" custScaleY="107671" custLinFactNeighborX="2114" custLinFactNeighborY="11307"/>
      <dgm:spPr/>
    </dgm:pt>
    <dgm:pt modelId="{38BA18FE-5253-4F96-B709-5D6A0AB9A70C}" type="pres">
      <dgm:prSet presAssocID="{5F0B3379-F1D6-4823-97A2-B84DD3EB2F53}" presName="parTrans" presStyleLbl="bgSibTrans2D1" presStyleIdx="0" presStyleCnt="6" custScaleX="55746" custLinFactNeighborX="28342" custLinFactNeighborY="6890"/>
      <dgm:spPr>
        <a:prstGeom prst="leftArrow">
          <a:avLst/>
        </a:prstGeom>
      </dgm:spPr>
    </dgm:pt>
    <dgm:pt modelId="{4EBDAA2B-8913-4FC1-B1D5-09DC2A4BAC79}" type="pres">
      <dgm:prSet presAssocID="{CD0724A2-D758-43A9-B005-0385B38A17B9}" presName="node" presStyleLbl="node1" presStyleIdx="0" presStyleCnt="6" custScaleX="139425" custScaleY="125168" custRadScaleRad="92704" custRadScaleInc="-67653">
        <dgm:presLayoutVars>
          <dgm:bulletEnabled val="1"/>
        </dgm:presLayoutVars>
      </dgm:prSet>
      <dgm:spPr/>
    </dgm:pt>
    <dgm:pt modelId="{7B52F92B-0E83-4E38-921D-FB427E9F4AA8}" type="pres">
      <dgm:prSet presAssocID="{648564D6-30DF-4F21-BCFD-C4301C3721C0}" presName="parTrans" presStyleLbl="bgSibTrans2D1" presStyleIdx="1" presStyleCnt="6" custAng="904669" custScaleX="65817" custLinFactNeighborX="24645" custLinFactNeighborY="5612"/>
      <dgm:spPr>
        <a:prstGeom prst="leftArrow">
          <a:avLst/>
        </a:prstGeom>
      </dgm:spPr>
    </dgm:pt>
    <dgm:pt modelId="{67F5ADE8-7D20-4B49-8A54-540FB3BBAB80}" type="pres">
      <dgm:prSet presAssocID="{2EC43DC6-C687-4A0E-9048-25B6CF4A79C1}" presName="node" presStyleLbl="node1" presStyleIdx="1" presStyleCnt="6" custScaleX="156280" custScaleY="146630" custRadScaleRad="97337" custRadScaleInc="-70941">
        <dgm:presLayoutVars>
          <dgm:bulletEnabled val="1"/>
        </dgm:presLayoutVars>
      </dgm:prSet>
      <dgm:spPr/>
    </dgm:pt>
    <dgm:pt modelId="{1F3D5ACA-862B-4D33-B054-4F403D6E1A41}" type="pres">
      <dgm:prSet presAssocID="{D02ECB1A-7BC8-460C-9BA5-4BA6C4F7DF5C}" presName="parTrans" presStyleLbl="bgSibTrans2D1" presStyleIdx="2" presStyleCnt="6" custAng="21441666" custScaleX="74223" custLinFactNeighborX="25968" custLinFactNeighborY="42371"/>
      <dgm:spPr>
        <a:prstGeom prst="leftArrow">
          <a:avLst/>
        </a:prstGeom>
      </dgm:spPr>
    </dgm:pt>
    <dgm:pt modelId="{59E420E9-1345-45CF-B968-B9239216D079}" type="pres">
      <dgm:prSet presAssocID="{27BE5460-1334-42E9-A389-28AAD02798DA}" presName="node" presStyleLbl="node1" presStyleIdx="2" presStyleCnt="6" custScaleX="135689" custScaleY="124355" custRadScaleRad="118156" custRadScaleInc="-96721">
        <dgm:presLayoutVars>
          <dgm:bulletEnabled val="1"/>
        </dgm:presLayoutVars>
      </dgm:prSet>
      <dgm:spPr/>
    </dgm:pt>
    <dgm:pt modelId="{7725DDD2-1E1D-4233-9E3A-5A2826129390}" type="pres">
      <dgm:prSet presAssocID="{623152D2-6D37-4880-9CB3-482E33FAD544}" presName="parTrans" presStyleLbl="bgSibTrans2D1" presStyleIdx="3" presStyleCnt="6" custScaleX="63360" custLinFactNeighborX="4329" custLinFactNeighborY="82879"/>
      <dgm:spPr>
        <a:prstGeom prst="leftArrow">
          <a:avLst/>
        </a:prstGeom>
      </dgm:spPr>
    </dgm:pt>
    <dgm:pt modelId="{A71994CF-B0DE-4C94-AF90-FC8258C9A839}" type="pres">
      <dgm:prSet presAssocID="{3C21E0AB-6DA7-4A56-9615-5BFA65C0A1EC}" presName="node" presStyleLbl="node1" presStyleIdx="3" presStyleCnt="6" custScaleX="141662" custScaleY="137364" custRadScaleRad="124266" custRadScaleInc="-82306">
        <dgm:presLayoutVars>
          <dgm:bulletEnabled val="1"/>
        </dgm:presLayoutVars>
      </dgm:prSet>
      <dgm:spPr/>
    </dgm:pt>
    <dgm:pt modelId="{B5ABED07-B71C-4786-ACE0-DD6F4EF6B307}" type="pres">
      <dgm:prSet presAssocID="{4728277D-F30E-4678-8C20-BA3F8774D651}" presName="parTrans" presStyleLbl="bgSibTrans2D1" presStyleIdx="4" presStyleCnt="6" custAng="10619230" custScaleX="48396" custLinFactNeighborX="-28369" custLinFactNeighborY="52066"/>
      <dgm:spPr>
        <a:prstGeom prst="rightArrow">
          <a:avLst/>
        </a:prstGeom>
      </dgm:spPr>
    </dgm:pt>
    <dgm:pt modelId="{DBF44B20-11CF-4B78-821F-F08DA04040A6}" type="pres">
      <dgm:prSet presAssocID="{C44DDD6C-9A85-4EFA-AEF0-99E6DE212943}" presName="node" presStyleLbl="node1" presStyleIdx="4" presStyleCnt="6" custScaleX="118858" custScaleY="126675" custRadScaleRad="91059" custRadScaleInc="28046">
        <dgm:presLayoutVars>
          <dgm:bulletEnabled val="1"/>
        </dgm:presLayoutVars>
      </dgm:prSet>
      <dgm:spPr/>
    </dgm:pt>
    <dgm:pt modelId="{C27C88F7-34E7-456C-AEE5-707CBF95C3D6}" type="pres">
      <dgm:prSet presAssocID="{41FA5C71-277D-48BF-BB62-7CCA28BC753B}" presName="parTrans" presStyleLbl="bgSibTrans2D1" presStyleIdx="5" presStyleCnt="6" custAng="537668" custScaleX="66777" custLinFactNeighborX="-19047" custLinFactNeighborY="15945"/>
      <dgm:spPr>
        <a:prstGeom prst="leftRightArrow">
          <a:avLst/>
        </a:prstGeom>
      </dgm:spPr>
    </dgm:pt>
    <dgm:pt modelId="{B5D772D0-5EDD-4187-9108-652260780A96}" type="pres">
      <dgm:prSet presAssocID="{83555829-1302-4B05-A436-D5520F969C50}" presName="node" presStyleLbl="node1" presStyleIdx="5" presStyleCnt="6" custScaleX="119259" custScaleY="127395" custRadScaleRad="90515" custRadScaleInc="24600">
        <dgm:presLayoutVars>
          <dgm:bulletEnabled val="1"/>
        </dgm:presLayoutVars>
      </dgm:prSet>
      <dgm:spPr/>
    </dgm:pt>
  </dgm:ptLst>
  <dgm:cxnLst>
    <dgm:cxn modelId="{E0000D08-B6D3-4A38-A506-0C5C4539BC8D}" type="presOf" srcId="{4D18FEEC-F7DF-4E36-A668-3AE3B1436299}" destId="{A463EB4E-3005-4841-8049-B20664C32FE9}" srcOrd="0" destOrd="0" presId="urn:microsoft.com/office/officeart/2005/8/layout/radial4"/>
    <dgm:cxn modelId="{0CCC9C11-2330-42CE-9B08-04F8F16DE4EF}" type="presOf" srcId="{CD0724A2-D758-43A9-B005-0385B38A17B9}" destId="{4EBDAA2B-8913-4FC1-B1D5-09DC2A4BAC79}" srcOrd="0" destOrd="0" presId="urn:microsoft.com/office/officeart/2005/8/layout/radial4"/>
    <dgm:cxn modelId="{DF2F5219-A22E-4019-A6EF-DCE91BC4265B}" srcId="{3B391BC8-A90F-42E4-9F7C-4CCE5E748481}" destId="{4D18FEEC-F7DF-4E36-A668-3AE3B1436299}" srcOrd="0" destOrd="0" parTransId="{8311B9E6-8B4A-4E06-A55C-F7931F81C676}" sibTransId="{549E0CE2-D854-41F0-93AE-D38B87F3B81D}"/>
    <dgm:cxn modelId="{2880E819-D843-4BB6-8541-7224CAAEDBC1}" type="presOf" srcId="{41FA5C71-277D-48BF-BB62-7CCA28BC753B}" destId="{C27C88F7-34E7-456C-AEE5-707CBF95C3D6}" srcOrd="0" destOrd="0" presId="urn:microsoft.com/office/officeart/2005/8/layout/radial4"/>
    <dgm:cxn modelId="{66CFC31F-AAF9-4C71-A291-4DF22C1271CB}" srcId="{4D18FEEC-F7DF-4E36-A668-3AE3B1436299}" destId="{C44DDD6C-9A85-4EFA-AEF0-99E6DE212943}" srcOrd="4" destOrd="0" parTransId="{4728277D-F30E-4678-8C20-BA3F8774D651}" sibTransId="{FBC07CCE-14BD-466D-8700-474534BB4029}"/>
    <dgm:cxn modelId="{3A8B132D-39BF-421D-9BBA-7D02911C3E38}" type="presOf" srcId="{648564D6-30DF-4F21-BCFD-C4301C3721C0}" destId="{7B52F92B-0E83-4E38-921D-FB427E9F4AA8}" srcOrd="0" destOrd="0" presId="urn:microsoft.com/office/officeart/2005/8/layout/radial4"/>
    <dgm:cxn modelId="{94AD692D-2D15-4517-870F-70D450211DFE}" srcId="{4D18FEEC-F7DF-4E36-A668-3AE3B1436299}" destId="{2EC43DC6-C687-4A0E-9048-25B6CF4A79C1}" srcOrd="1" destOrd="0" parTransId="{648564D6-30DF-4F21-BCFD-C4301C3721C0}" sibTransId="{B5EA0729-0311-4B43-990A-1DC16DAF8916}"/>
    <dgm:cxn modelId="{F3CE1560-0CAA-47A1-A069-A6754A5CBCE8}" type="presOf" srcId="{C44DDD6C-9A85-4EFA-AEF0-99E6DE212943}" destId="{DBF44B20-11CF-4B78-821F-F08DA04040A6}" srcOrd="0" destOrd="0" presId="urn:microsoft.com/office/officeart/2005/8/layout/radial4"/>
    <dgm:cxn modelId="{6EAAED65-21C0-457A-B838-66988DB598BC}" srcId="{4D18FEEC-F7DF-4E36-A668-3AE3B1436299}" destId="{27BE5460-1334-42E9-A389-28AAD02798DA}" srcOrd="2" destOrd="0" parTransId="{D02ECB1A-7BC8-460C-9BA5-4BA6C4F7DF5C}" sibTransId="{BB99D344-286B-41DF-9B38-0C179B821E1C}"/>
    <dgm:cxn modelId="{C5C70850-02AC-4978-ACFB-778967B744B4}" srcId="{4D18FEEC-F7DF-4E36-A668-3AE3B1436299}" destId="{83555829-1302-4B05-A436-D5520F969C50}" srcOrd="5" destOrd="0" parTransId="{41FA5C71-277D-48BF-BB62-7CCA28BC753B}" sibTransId="{F36DDCBF-90CD-4C7D-B7A3-0CDF03339814}"/>
    <dgm:cxn modelId="{C6DB9C82-FB2D-4FCE-BEF9-AA2EBA357B44}" type="presOf" srcId="{623152D2-6D37-4880-9CB3-482E33FAD544}" destId="{7725DDD2-1E1D-4233-9E3A-5A2826129390}" srcOrd="0" destOrd="0" presId="urn:microsoft.com/office/officeart/2005/8/layout/radial4"/>
    <dgm:cxn modelId="{99E9689A-CE43-40DC-A384-CF67FDC0984D}" srcId="{4D18FEEC-F7DF-4E36-A668-3AE3B1436299}" destId="{3C21E0AB-6DA7-4A56-9615-5BFA65C0A1EC}" srcOrd="3" destOrd="0" parTransId="{623152D2-6D37-4880-9CB3-482E33FAD544}" sibTransId="{A4219A59-E5AC-4B85-AADF-FBB233E80C84}"/>
    <dgm:cxn modelId="{001D19B0-6859-449C-974A-BDE445301191}" type="presOf" srcId="{27BE5460-1334-42E9-A389-28AAD02798DA}" destId="{59E420E9-1345-45CF-B968-B9239216D079}" srcOrd="0" destOrd="0" presId="urn:microsoft.com/office/officeart/2005/8/layout/radial4"/>
    <dgm:cxn modelId="{A6364CB0-4D84-411B-893B-31C81BF46A4D}" type="presOf" srcId="{3C21E0AB-6DA7-4A56-9615-5BFA65C0A1EC}" destId="{A71994CF-B0DE-4C94-AF90-FC8258C9A839}" srcOrd="0" destOrd="0" presId="urn:microsoft.com/office/officeart/2005/8/layout/radial4"/>
    <dgm:cxn modelId="{FF6763B2-0907-4FA3-8186-01F869E19EB3}" type="presOf" srcId="{4728277D-F30E-4678-8C20-BA3F8774D651}" destId="{B5ABED07-B71C-4786-ACE0-DD6F4EF6B307}" srcOrd="0" destOrd="0" presId="urn:microsoft.com/office/officeart/2005/8/layout/radial4"/>
    <dgm:cxn modelId="{6F3B72B2-90CF-4A3D-AF66-21E7029641D5}" srcId="{4D18FEEC-F7DF-4E36-A668-3AE3B1436299}" destId="{CD0724A2-D758-43A9-B005-0385B38A17B9}" srcOrd="0" destOrd="0" parTransId="{5F0B3379-F1D6-4823-97A2-B84DD3EB2F53}" sibTransId="{8B9DE245-82A4-4044-96AC-49F7D8FAC8B4}"/>
    <dgm:cxn modelId="{92D4F1C4-4242-475C-9E85-0A0866DEBC2F}" type="presOf" srcId="{D02ECB1A-7BC8-460C-9BA5-4BA6C4F7DF5C}" destId="{1F3D5ACA-862B-4D33-B054-4F403D6E1A41}" srcOrd="0" destOrd="0" presId="urn:microsoft.com/office/officeart/2005/8/layout/radial4"/>
    <dgm:cxn modelId="{B40A70C5-EFDF-44AF-882B-8C4FC48116C6}" type="presOf" srcId="{2EC43DC6-C687-4A0E-9048-25B6CF4A79C1}" destId="{67F5ADE8-7D20-4B49-8A54-540FB3BBAB80}" srcOrd="0" destOrd="0" presId="urn:microsoft.com/office/officeart/2005/8/layout/radial4"/>
    <dgm:cxn modelId="{BB0063D8-7696-4A76-8EE8-B5B85F9573F0}" type="presOf" srcId="{3B391BC8-A90F-42E4-9F7C-4CCE5E748481}" destId="{16B21B4F-BE4E-415F-8776-85ED7BE29CCC}" srcOrd="0" destOrd="0" presId="urn:microsoft.com/office/officeart/2005/8/layout/radial4"/>
    <dgm:cxn modelId="{6104D2E1-A51A-499F-AC7A-CD1C86260A61}" type="presOf" srcId="{83555829-1302-4B05-A436-D5520F969C50}" destId="{B5D772D0-5EDD-4187-9108-652260780A96}" srcOrd="0" destOrd="0" presId="urn:microsoft.com/office/officeart/2005/8/layout/radial4"/>
    <dgm:cxn modelId="{22C8D9F3-DE2D-4538-A82C-C80E6E5BA8CF}" type="presOf" srcId="{5F0B3379-F1D6-4823-97A2-B84DD3EB2F53}" destId="{38BA18FE-5253-4F96-B709-5D6A0AB9A70C}" srcOrd="0" destOrd="0" presId="urn:microsoft.com/office/officeart/2005/8/layout/radial4"/>
    <dgm:cxn modelId="{6EC23822-D2A3-407A-81FE-35500F0E8DF5}" type="presParOf" srcId="{16B21B4F-BE4E-415F-8776-85ED7BE29CCC}" destId="{A463EB4E-3005-4841-8049-B20664C32FE9}" srcOrd="0" destOrd="0" presId="urn:microsoft.com/office/officeart/2005/8/layout/radial4"/>
    <dgm:cxn modelId="{FE4CC288-CF6D-48C3-AE1B-04CC975B7443}" type="presParOf" srcId="{16B21B4F-BE4E-415F-8776-85ED7BE29CCC}" destId="{38BA18FE-5253-4F96-B709-5D6A0AB9A70C}" srcOrd="1" destOrd="0" presId="urn:microsoft.com/office/officeart/2005/8/layout/radial4"/>
    <dgm:cxn modelId="{322120F2-58FB-4623-9671-021610A049B7}" type="presParOf" srcId="{16B21B4F-BE4E-415F-8776-85ED7BE29CCC}" destId="{4EBDAA2B-8913-4FC1-B1D5-09DC2A4BAC79}" srcOrd="2" destOrd="0" presId="urn:microsoft.com/office/officeart/2005/8/layout/radial4"/>
    <dgm:cxn modelId="{DE185003-DD5C-45A3-AD98-174D11AC1E08}" type="presParOf" srcId="{16B21B4F-BE4E-415F-8776-85ED7BE29CCC}" destId="{7B52F92B-0E83-4E38-921D-FB427E9F4AA8}" srcOrd="3" destOrd="0" presId="urn:microsoft.com/office/officeart/2005/8/layout/radial4"/>
    <dgm:cxn modelId="{C3408559-9332-42B1-9AC6-0FED5FD8E81B}" type="presParOf" srcId="{16B21B4F-BE4E-415F-8776-85ED7BE29CCC}" destId="{67F5ADE8-7D20-4B49-8A54-540FB3BBAB80}" srcOrd="4" destOrd="0" presId="urn:microsoft.com/office/officeart/2005/8/layout/radial4"/>
    <dgm:cxn modelId="{91045C7D-3F02-42C0-8844-957F185904E2}" type="presParOf" srcId="{16B21B4F-BE4E-415F-8776-85ED7BE29CCC}" destId="{1F3D5ACA-862B-4D33-B054-4F403D6E1A41}" srcOrd="5" destOrd="0" presId="urn:microsoft.com/office/officeart/2005/8/layout/radial4"/>
    <dgm:cxn modelId="{FA99C1E4-F1A0-4147-AA90-73693210B224}" type="presParOf" srcId="{16B21B4F-BE4E-415F-8776-85ED7BE29CCC}" destId="{59E420E9-1345-45CF-B968-B9239216D079}" srcOrd="6" destOrd="0" presId="urn:microsoft.com/office/officeart/2005/8/layout/radial4"/>
    <dgm:cxn modelId="{81F9745F-970B-4894-B9DB-15EE42AE86BD}" type="presParOf" srcId="{16B21B4F-BE4E-415F-8776-85ED7BE29CCC}" destId="{7725DDD2-1E1D-4233-9E3A-5A2826129390}" srcOrd="7" destOrd="0" presId="urn:microsoft.com/office/officeart/2005/8/layout/radial4"/>
    <dgm:cxn modelId="{D7787AFD-DDDB-4F3B-AB19-178380C0D8DB}" type="presParOf" srcId="{16B21B4F-BE4E-415F-8776-85ED7BE29CCC}" destId="{A71994CF-B0DE-4C94-AF90-FC8258C9A839}" srcOrd="8" destOrd="0" presId="urn:microsoft.com/office/officeart/2005/8/layout/radial4"/>
    <dgm:cxn modelId="{CDAA1D57-CD5D-468E-B621-D39F6CDCE9DD}" type="presParOf" srcId="{16B21B4F-BE4E-415F-8776-85ED7BE29CCC}" destId="{B5ABED07-B71C-4786-ACE0-DD6F4EF6B307}" srcOrd="9" destOrd="0" presId="urn:microsoft.com/office/officeart/2005/8/layout/radial4"/>
    <dgm:cxn modelId="{EDC0FE96-12F6-43B1-BDBF-E952F9B7C88D}" type="presParOf" srcId="{16B21B4F-BE4E-415F-8776-85ED7BE29CCC}" destId="{DBF44B20-11CF-4B78-821F-F08DA04040A6}" srcOrd="10" destOrd="0" presId="urn:microsoft.com/office/officeart/2005/8/layout/radial4"/>
    <dgm:cxn modelId="{2416E13C-3DF8-46ED-B1BC-8D07A6207D18}" type="presParOf" srcId="{16B21B4F-BE4E-415F-8776-85ED7BE29CCC}" destId="{C27C88F7-34E7-456C-AEE5-707CBF95C3D6}" srcOrd="11" destOrd="0" presId="urn:microsoft.com/office/officeart/2005/8/layout/radial4"/>
    <dgm:cxn modelId="{E7D02E7E-E6BF-43E6-A8AE-13DD3DDA46EC}" type="presParOf" srcId="{16B21B4F-BE4E-415F-8776-85ED7BE29CCC}" destId="{B5D772D0-5EDD-4187-9108-652260780A96}" srcOrd="12" destOrd="0" presId="urn:microsoft.com/office/officeart/2005/8/layout/radial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A463EB4E-3005-4841-8049-B20664C32FE9}">
      <dsp:nvSpPr>
        <dsp:cNvPr id="0" name=""/>
        <dsp:cNvSpPr/>
      </dsp:nvSpPr>
      <dsp:spPr>
        <a:xfrm>
          <a:off x="1494211" y="2555425"/>
          <a:ext cx="1426584" cy="1209082"/>
        </a:xfrm>
        <a:prstGeom prst="ellipse">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a:glow rad="63500">
            <a:schemeClr val="accent1">
              <a:satMod val="175000"/>
              <a:alpha val="40000"/>
            </a:schemeClr>
          </a:glow>
        </a:effectLst>
      </dsp:spPr>
      <dsp:style>
        <a:lnRef idx="2">
          <a:scrgbClr r="0" g="0" b="0"/>
        </a:lnRef>
        <a:fillRef idx="1">
          <a:scrgbClr r="0" g="0" b="0"/>
        </a:fillRef>
        <a:effectRef idx="0">
          <a:scrgbClr r="0" g="0" b="0"/>
        </a:effectRef>
        <a:fontRef idx="minor">
          <a:schemeClr val="lt1"/>
        </a:fontRef>
      </dsp:style>
      <dsp:txBody>
        <a:bodyPr spcFirstLastPara="0" vert="horz" wrap="square" lIns="6350" tIns="6350" rIns="6350" bIns="6350" numCol="1" spcCol="1270" anchor="ctr" anchorCtr="0">
          <a:noAutofit/>
        </a:bodyPr>
        <a:lstStyle/>
        <a:p>
          <a:pPr marL="0" lvl="0" indent="0" algn="ctr" defTabSz="444500">
            <a:lnSpc>
              <a:spcPct val="90000"/>
            </a:lnSpc>
            <a:spcBef>
              <a:spcPct val="0"/>
            </a:spcBef>
            <a:spcAft>
              <a:spcPct val="35000"/>
            </a:spcAft>
            <a:buNone/>
          </a:pPr>
          <a:r>
            <a:rPr lang="en-US" sz="1000" b="1" kern="1200" dirty="0"/>
            <a:t>Metadata representation of Define-XML</a:t>
          </a:r>
        </a:p>
      </dsp:txBody>
      <dsp:txXfrm>
        <a:off x="1703129" y="2732491"/>
        <a:ext cx="1008748" cy="854950"/>
      </dsp:txXfrm>
    </dsp:sp>
    <dsp:sp modelId="{38BA18FE-5253-4F96-B709-5D6A0AB9A70C}">
      <dsp:nvSpPr>
        <dsp:cNvPr id="0" name=""/>
        <dsp:cNvSpPr/>
      </dsp:nvSpPr>
      <dsp:spPr>
        <a:xfrm rot="10441526">
          <a:off x="1057977" y="3142696"/>
          <a:ext cx="447210" cy="320038"/>
        </a:xfrm>
        <a:prstGeom prst="leftArrow">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4EBDAA2B-8913-4FC1-B1D5-09DC2A4BAC79}">
      <dsp:nvSpPr>
        <dsp:cNvPr id="0" name=""/>
        <dsp:cNvSpPr/>
      </dsp:nvSpPr>
      <dsp:spPr>
        <a:xfrm>
          <a:off x="107297" y="2928858"/>
          <a:ext cx="1095962" cy="787115"/>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a:t>Study</a:t>
          </a:r>
          <a:br>
            <a:rPr lang="en-US" sz="1400" b="1" kern="1200" dirty="0"/>
          </a:br>
          <a:r>
            <a:rPr lang="en-US" sz="1400" b="1" kern="1200" dirty="0"/>
            <a:t>Metadata</a:t>
          </a:r>
        </a:p>
      </dsp:txBody>
      <dsp:txXfrm>
        <a:off x="130351" y="2951912"/>
        <a:ext cx="1049854" cy="741007"/>
      </dsp:txXfrm>
    </dsp:sp>
    <dsp:sp modelId="{7B52F92B-0E83-4E38-921D-FB427E9F4AA8}">
      <dsp:nvSpPr>
        <dsp:cNvPr id="0" name=""/>
        <dsp:cNvSpPr/>
      </dsp:nvSpPr>
      <dsp:spPr>
        <a:xfrm rot="13314675">
          <a:off x="991817" y="2446350"/>
          <a:ext cx="683634" cy="320038"/>
        </a:xfrm>
        <a:prstGeom prst="leftArrow">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67F5ADE8-7D20-4B49-8A54-540FB3BBAB80}">
      <dsp:nvSpPr>
        <dsp:cNvPr id="0" name=""/>
        <dsp:cNvSpPr/>
      </dsp:nvSpPr>
      <dsp:spPr>
        <a:xfrm>
          <a:off x="0" y="1892938"/>
          <a:ext cx="1228452" cy="922078"/>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a:t>Standards Metadata</a:t>
          </a:r>
        </a:p>
      </dsp:txBody>
      <dsp:txXfrm>
        <a:off x="27007" y="1919945"/>
        <a:ext cx="1174438" cy="868064"/>
      </dsp:txXfrm>
    </dsp:sp>
    <dsp:sp modelId="{1F3D5ACA-862B-4D33-B054-4F403D6E1A41}">
      <dsp:nvSpPr>
        <dsp:cNvPr id="0" name=""/>
        <dsp:cNvSpPr/>
      </dsp:nvSpPr>
      <dsp:spPr>
        <a:xfrm rot="13563172">
          <a:off x="1013718" y="1979943"/>
          <a:ext cx="1187357" cy="320038"/>
        </a:xfrm>
        <a:prstGeom prst="leftArrow">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59E420E9-1345-45CF-B968-B9239216D079}">
      <dsp:nvSpPr>
        <dsp:cNvPr id="0" name=""/>
        <dsp:cNvSpPr/>
      </dsp:nvSpPr>
      <dsp:spPr>
        <a:xfrm>
          <a:off x="130690" y="1012528"/>
          <a:ext cx="1066595" cy="78200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a:t>Table Metadata</a:t>
          </a:r>
        </a:p>
      </dsp:txBody>
      <dsp:txXfrm>
        <a:off x="153594" y="1035432"/>
        <a:ext cx="1020787" cy="736194"/>
      </dsp:txXfrm>
    </dsp:sp>
    <dsp:sp modelId="{7725DDD2-1E1D-4233-9E3A-5A2826129390}">
      <dsp:nvSpPr>
        <dsp:cNvPr id="0" name=""/>
        <dsp:cNvSpPr/>
      </dsp:nvSpPr>
      <dsp:spPr>
        <a:xfrm rot="15761972">
          <a:off x="1511888" y="1669779"/>
          <a:ext cx="1137947" cy="320038"/>
        </a:xfrm>
        <a:prstGeom prst="leftArrow">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A71994CF-B0DE-4C94-AF90-FC8258C9A839}">
      <dsp:nvSpPr>
        <dsp:cNvPr id="0" name=""/>
        <dsp:cNvSpPr/>
      </dsp:nvSpPr>
      <dsp:spPr>
        <a:xfrm>
          <a:off x="1332227" y="241927"/>
          <a:ext cx="1113546" cy="86380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a:t>Column Metadata</a:t>
          </a:r>
        </a:p>
      </dsp:txBody>
      <dsp:txXfrm>
        <a:off x="1357527" y="267227"/>
        <a:ext cx="1062946" cy="813209"/>
      </dsp:txXfrm>
    </dsp:sp>
    <dsp:sp modelId="{B5ABED07-B71C-4786-ACE0-DD6F4EF6B307}">
      <dsp:nvSpPr>
        <dsp:cNvPr id="0" name=""/>
        <dsp:cNvSpPr/>
      </dsp:nvSpPr>
      <dsp:spPr>
        <a:xfrm rot="8203245">
          <a:off x="2613515" y="2382888"/>
          <a:ext cx="477987" cy="320038"/>
        </a:xfrm>
        <a:prstGeom prst="rightArrow">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DBF44B20-11CF-4B78-821F-F08DA04040A6}">
      <dsp:nvSpPr>
        <dsp:cNvPr id="0" name=""/>
        <dsp:cNvSpPr/>
      </dsp:nvSpPr>
      <dsp:spPr>
        <a:xfrm>
          <a:off x="3042366" y="1658797"/>
          <a:ext cx="934293" cy="796592"/>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a:t>Value Level Metadata</a:t>
          </a:r>
        </a:p>
      </dsp:txBody>
      <dsp:txXfrm>
        <a:off x="3065697" y="1682128"/>
        <a:ext cx="887631" cy="749930"/>
      </dsp:txXfrm>
    </dsp:sp>
    <dsp:sp modelId="{C27C88F7-34E7-456C-AEE5-707CBF95C3D6}">
      <dsp:nvSpPr>
        <dsp:cNvPr id="0" name=""/>
        <dsp:cNvSpPr/>
      </dsp:nvSpPr>
      <dsp:spPr>
        <a:xfrm rot="98488">
          <a:off x="2933704" y="2909503"/>
          <a:ext cx="477795" cy="320038"/>
        </a:xfrm>
        <a:prstGeom prst="leftRightArrow">
          <a:avLst/>
        </a:prstGeom>
        <a:solidFill>
          <a:schemeClr val="accent1">
            <a:tint val="60000"/>
            <a:hueOff val="0"/>
            <a:satOff val="0"/>
            <a:lumOff val="0"/>
            <a:alphaOff val="0"/>
          </a:schemeClr>
        </a:solidFill>
        <a:ln>
          <a:noFill/>
        </a:ln>
        <a:effectLst/>
      </dsp:spPr>
      <dsp:style>
        <a:lnRef idx="0">
          <a:scrgbClr r="0" g="0" b="0"/>
        </a:lnRef>
        <a:fillRef idx="1">
          <a:scrgbClr r="0" g="0" b="0"/>
        </a:fillRef>
        <a:effectRef idx="0">
          <a:scrgbClr r="0" g="0" b="0"/>
        </a:effectRef>
        <a:fontRef idx="minor">
          <a:schemeClr val="lt1"/>
        </a:fontRef>
      </dsp:style>
    </dsp:sp>
    <dsp:sp modelId="{B5D772D0-5EDD-4187-9108-652260780A96}">
      <dsp:nvSpPr>
        <dsp:cNvPr id="0" name=""/>
        <dsp:cNvSpPr/>
      </dsp:nvSpPr>
      <dsp:spPr>
        <a:xfrm>
          <a:off x="3195001" y="2572352"/>
          <a:ext cx="937445" cy="801119"/>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26670" tIns="26670" rIns="26670" bIns="26670" numCol="1" spcCol="1270" anchor="ctr" anchorCtr="0">
          <a:noAutofit/>
        </a:bodyPr>
        <a:lstStyle/>
        <a:p>
          <a:pPr marL="0" lvl="0" indent="0" algn="ctr" defTabSz="622300">
            <a:lnSpc>
              <a:spcPct val="90000"/>
            </a:lnSpc>
            <a:spcBef>
              <a:spcPct val="0"/>
            </a:spcBef>
            <a:spcAft>
              <a:spcPct val="35000"/>
            </a:spcAft>
            <a:buNone/>
          </a:pPr>
          <a:r>
            <a:rPr lang="en-US" sz="1400" b="1" kern="1200" dirty="0" err="1"/>
            <a:t>CodelistMetadata</a:t>
          </a:r>
          <a:endParaRPr lang="en-US" sz="1400" b="1" kern="1200" dirty="0"/>
        </a:p>
      </dsp:txBody>
      <dsp:txXfrm>
        <a:off x="3218465" y="2595816"/>
        <a:ext cx="890517" cy="754191"/>
      </dsp:txXfrm>
    </dsp:sp>
  </dsp:spTree>
</dsp:drawing>
</file>

<file path=ppt/diagrams/layout1.xml><?xml version="1.0" encoding="utf-8"?>
<dgm:layoutDef xmlns:dgm="http://schemas.openxmlformats.org/drawingml/2006/diagram" xmlns:a="http://schemas.openxmlformats.org/drawingml/2006/main" uniqueId="urn:microsoft.com/office/officeart/2005/8/layout/radial4">
  <dgm:title val=""/>
  <dgm:desc val=""/>
  <dgm:catLst>
    <dgm:cat type="relationship" pri="190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t modelId="11"/>
        <dgm:pt modelId="12"/>
      </dgm:ptLst>
      <dgm:cxnLst>
        <dgm:cxn modelId="2" srcId="0" destId="1" srcOrd="0" destOrd="0"/>
        <dgm:cxn modelId="15" srcId="1" destId="11" srcOrd="0" destOrd="0"/>
        <dgm:cxn modelId="16" srcId="1" destId="12" srcOrd="1" destOrd="0"/>
      </dgm:cxnLst>
      <dgm:bg/>
      <dgm:whole/>
    </dgm:dataModel>
  </dgm:styleData>
  <dgm:clrData>
    <dgm:dataModel>
      <dgm:ptLst>
        <dgm:pt modelId="0" type="doc"/>
        <dgm:pt modelId="1"/>
        <dgm:pt modelId="11"/>
        <dgm:pt modelId="12"/>
        <dgm:pt modelId="13"/>
        <dgm:pt modelId="14"/>
        <dgm:pt modelId="15"/>
        <dgm:pt modelId="16"/>
      </dgm:ptLst>
      <dgm:cxnLst>
        <dgm:cxn modelId="2" srcId="0" destId="1" srcOrd="0" destOrd="0"/>
        <dgm:cxn modelId="16" srcId="1" destId="11" srcOrd="0" destOrd="0"/>
        <dgm:cxn modelId="17" srcId="1" destId="12" srcOrd="1" destOrd="0"/>
        <dgm:cxn modelId="18" srcId="1" destId="13" srcOrd="2" destOrd="0"/>
        <dgm:cxn modelId="19" srcId="1" destId="14" srcOrd="3" destOrd="0"/>
        <dgm:cxn modelId="20" srcId="1" destId="15" srcOrd="4" destOrd="0"/>
        <dgm:cxn modelId="21" srcId="1" destId="16" srcOrd="5" destOrd="0"/>
      </dgm:cxnLst>
      <dgm:bg/>
      <dgm:whole/>
    </dgm:dataModel>
  </dgm:clrData>
  <dgm:layoutNode name="cycle">
    <dgm:varLst>
      <dgm:chMax val="1"/>
      <dgm:dir/>
      <dgm:animLvl val="ctr"/>
      <dgm:resizeHandles val="exact"/>
    </dgm:varLst>
    <dgm:choose name="Name0">
      <dgm:if name="Name1" func="var" arg="dir" op="equ" val="norm">
        <dgm:choose name="Name2">
          <dgm:if name="Name3" axis="ch ch" ptType="node node" st="1 1" cnt="1 0" func="cnt" op="lte" val="1">
            <dgm:alg type="cycle">
              <dgm:param type="stAng" val="0"/>
              <dgm:param type="spanAng" val="360"/>
              <dgm:param type="ctrShpMap" val="fNode"/>
            </dgm:alg>
          </dgm:if>
          <dgm:else name="Name4">
            <dgm:choose name="Name5">
              <dgm:if name="Name6" axis="ch ch" ptType="node node" st="1 1" cnt="1 0" func="cnt" op="lte" val="3">
                <dgm:alg type="cycle">
                  <dgm:param type="stAng" val="-55"/>
                  <dgm:param type="spanAng" val="110"/>
                  <dgm:param type="ctrShpMap" val="fNode"/>
                </dgm:alg>
              </dgm:if>
              <dgm:else name="Name7">
                <dgm:choose name="Name8">
                  <dgm:if name="Name9" axis="ch ch" ptType="node node" st="1 1" cnt="1 0" func="cnt" op="equ" val="4">
                    <dgm:alg type="cycle">
                      <dgm:param type="stAng" val="-75"/>
                      <dgm:param type="spanAng" val="150"/>
                      <dgm:param type="ctrShpMap" val="fNode"/>
                    </dgm:alg>
                  </dgm:if>
                  <dgm:else name="Name10">
                    <dgm:alg type="cycle">
                      <dgm:param type="stAng" val="-90"/>
                      <dgm:param type="spanAng" val="180"/>
                      <dgm:param type="ctrShpMap" val="fNode"/>
                    </dgm:alg>
                  </dgm:else>
                </dgm:choose>
              </dgm:else>
            </dgm:choose>
          </dgm:else>
        </dgm:choose>
      </dgm:if>
      <dgm:else name="Name11">
        <dgm:choose name="Name12">
          <dgm:if name="Name13" axis="ch ch" ptType="node node" st="1 1" cnt="1 0" func="cnt" op="lte" val="1">
            <dgm:alg type="cycle">
              <dgm:param type="stAng" val="0"/>
              <dgm:param type="spanAng" val="-360"/>
              <dgm:param type="ctrShpMap" val="fNode"/>
            </dgm:alg>
          </dgm:if>
          <dgm:else name="Name14">
            <dgm:choose name="Name15">
              <dgm:if name="Name16" axis="ch ch" ptType="node node" st="1 1" cnt="1 0" func="cnt" op="lte" val="3">
                <dgm:alg type="cycle">
                  <dgm:param type="stAng" val="55"/>
                  <dgm:param type="spanAng" val="-110"/>
                  <dgm:param type="ctrShpMap" val="fNode"/>
                </dgm:alg>
              </dgm:if>
              <dgm:else name="Name17">
                <dgm:choose name="Name18">
                  <dgm:if name="Name19" axis="ch ch" ptType="node node" st="1 1" cnt="1 0" func="cnt" op="equ" val="4">
                    <dgm:alg type="cycle">
                      <dgm:param type="stAng" val="75"/>
                      <dgm:param type="spanAng" val="-150"/>
                      <dgm:param type="ctrShpMap" val="fNode"/>
                    </dgm:alg>
                  </dgm:if>
                  <dgm:else name="Name20">
                    <dgm:alg type="cycle">
                      <dgm:param type="stAng" val="90"/>
                      <dgm:param type="spanAng" val="-180"/>
                      <dgm:param type="ctrShpMap" val="fNode"/>
                    </dgm:alg>
                  </dgm:else>
                </dgm:choose>
              </dgm:else>
            </dgm:choose>
          </dgm:else>
        </dgm:choose>
      </dgm:else>
    </dgm:choose>
    <dgm:shape xmlns:r="http://schemas.openxmlformats.org/officeDocument/2006/relationships" r:blip="">
      <dgm:adjLst/>
    </dgm:shape>
    <dgm:presOf/>
    <dgm:constrLst>
      <dgm:constr type="w" for="ch" forName="centerShape" refType="w"/>
      <dgm:constr type="w" for="ch" forName="node" refType="w" refFor="ch" refForName="centerShape" fact="0.95"/>
      <dgm:constr type="h" for="ch" forName="parTrans" refType="w" refFor="ch" refForName="centerShape" fact="0.285"/>
      <dgm:constr type="sp" refType="w" refFor="ch" refForName="centerShape" op="equ" fact="0.23"/>
      <dgm:constr type="sibSp" refType="w" refFor="ch" refForName="node" fact="0.1"/>
      <dgm:constr type="primFontSz" for="ch" forName="node" op="equ"/>
    </dgm:constrLst>
    <dgm:choose name="Name21">
      <dgm:if name="Name22" axis="ch ch" ptType="node node" st="1 1" cnt="1 0" func="cnt" op="lte" val="5">
        <dgm:ruleLst>
          <dgm:rule type="w" for="ch" forName="centerShape" val="NaN" fact="0.27" max="NaN"/>
        </dgm:ruleLst>
      </dgm:if>
      <dgm:else name="Name23">
        <dgm:ruleLst>
          <dgm:rule type="w" for="ch" forName="centerShape" val="NaN" fact="0.27" max="NaN"/>
          <dgm:rule type="w" for="ch" forName="node" val="NaN" fact="0.7" max="NaN"/>
        </dgm:ruleLst>
      </dgm:else>
    </dgm:choose>
    <dgm:forEach name="Name24" axis="ch" ptType="node" cnt="1">
      <dgm:layoutNode name="centerShape" styleLbl="node0">
        <dgm:alg type="tx"/>
        <dgm:shape xmlns:r="http://schemas.openxmlformats.org/officeDocument/2006/relationships" type="ellipse" r:blip="">
          <dgm:adjLst/>
        </dgm:shape>
        <dgm:presOf axis="self"/>
        <dgm:constrLst>
          <dgm:constr type="tMarg" refType="primFontSz" fact="0.05"/>
          <dgm:constr type="bMarg" refType="primFontSz" fact="0.05"/>
          <dgm:constr type="lMarg" refType="primFontSz" fact="0.05"/>
          <dgm:constr type="rMarg" refType="primFontSz" fact="0.05"/>
          <dgm:constr type="primFontSz" val="65"/>
          <dgm:constr type="h" refType="w"/>
        </dgm:constrLst>
        <dgm:ruleLst>
          <dgm:rule type="primFontSz" val="5" fact="NaN" max="NaN"/>
        </dgm:ruleLst>
      </dgm:layoutNode>
      <dgm:forEach name="Name25" axis="ch">
        <dgm:forEach name="Name26" axis="self" ptType="parTrans">
          <dgm:layoutNode name="parTrans" styleLbl="bgSibTrans2D1">
            <dgm:alg type="conn">
              <dgm:param type="begPts" val="auto"/>
              <dgm:param type="endPts" val="ctr"/>
              <dgm:param type="endSty" val="noArr"/>
              <dgm:param type="begSty" val="arr"/>
            </dgm:alg>
            <dgm:shape xmlns:r="http://schemas.openxmlformats.org/officeDocument/2006/relationships" type="conn" r:blip="">
              <dgm:adjLst/>
            </dgm:shape>
            <dgm:presOf axis="self"/>
            <dgm:constrLst>
              <dgm:constr type="begPad" refType="connDist" fact="0.055"/>
              <dgm:constr type="endPad"/>
            </dgm:constrLst>
            <dgm:ruleLst/>
          </dgm:layoutNode>
        </dgm:forEach>
        <dgm:forEach name="Name27" axis="self" ptType="node">
          <dgm:layoutNode name="node" styleLbl="node1">
            <dgm:varLst>
              <dgm:bulletEnabled val="1"/>
            </dgm:varLst>
            <dgm:alg type="tx"/>
            <dgm:shape xmlns:r="http://schemas.openxmlformats.org/officeDocument/2006/relationships" type="roundRect" r:blip="">
              <dgm:adjLst>
                <dgm:adj idx="1" val="0.1"/>
              </dgm:adjLst>
            </dgm:shape>
            <dgm:presOf axis="desOrSelf" ptType="node"/>
            <dgm:constrLst>
              <dgm:constr type="primFontSz" val="65"/>
              <dgm:constr type="h" refType="w" fact="0.8"/>
              <dgm:constr type="tMarg" refType="primFontSz" fact="0.15"/>
              <dgm:constr type="bMarg" refType="primFontSz" fact="0.15"/>
              <dgm:constr type="lMarg" refType="primFontSz" fact="0.15"/>
              <dgm:constr type="rMarg" refType="primFontSz" fact="0.15"/>
            </dgm:constrLst>
            <dgm:ruleLst>
              <dgm:rule type="primFontSz" val="5" fact="NaN" max="NaN"/>
            </dgm:ruleLst>
          </dgm:layoutNode>
        </dgm:forEach>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jpg>
</file>

<file path=ppt/media/image2.jpe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4.jpeg>
</file>

<file path=ppt/media/image5.png>
</file>

<file path=ppt/media/image6.png>
</file>

<file path=ppt/media/image7.jpeg>
</file>

<file path=ppt/media/image8.jpe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9EE1A3E-C737-584E-86B0-F484DE311626}" type="datetimeFigureOut">
              <a:rPr lang="en-US" smtClean="0"/>
              <a:t>10/13/2023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84E17163-B04C-C34A-8000-FDF58C3633A6}" type="slidenum">
              <a:rPr lang="en-US" smtClean="0"/>
              <a:t>‹#›</a:t>
            </a:fld>
            <a:endParaRPr lang="en-US"/>
          </a:p>
        </p:txBody>
      </p:sp>
    </p:spTree>
    <p:extLst>
      <p:ext uri="{BB962C8B-B14F-4D97-AF65-F5344CB8AC3E}">
        <p14:creationId xmlns:p14="http://schemas.microsoft.com/office/powerpoint/2010/main" val="159973383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E17163-B04C-C34A-8000-FDF58C3633A6}" type="slidenum">
              <a:rPr lang="en-US" smtClean="0"/>
              <a:t>1</a:t>
            </a:fld>
            <a:endParaRPr lang="en-US"/>
          </a:p>
        </p:txBody>
      </p:sp>
    </p:spTree>
    <p:extLst>
      <p:ext uri="{BB962C8B-B14F-4D97-AF65-F5344CB8AC3E}">
        <p14:creationId xmlns:p14="http://schemas.microsoft.com/office/powerpoint/2010/main" val="29544300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445">
              <a:lnSpc>
                <a:spcPct val="50000"/>
              </a:lnSpc>
              <a:spcBef>
                <a:spcPts val="750"/>
              </a:spcBef>
            </a:pPr>
            <a:endParaRPr lang="en-US" dirty="0"/>
          </a:p>
          <a:p>
            <a:r>
              <a:rPr lang="en-US" b="1" dirty="0"/>
              <a:t>Explicit Variable Relationships</a:t>
            </a:r>
            <a:endParaRPr lang="en-US" dirty="0"/>
          </a:p>
          <a:p>
            <a:pPr marL="4445">
              <a:lnSpc>
                <a:spcPct val="50000"/>
              </a:lnSpc>
              <a:spcBef>
                <a:spcPts val="750"/>
              </a:spcBef>
            </a:pPr>
            <a:endParaRPr lang="en-US" b="1" dirty="0">
              <a:cs typeface="Calibri"/>
            </a:endParaRPr>
          </a:p>
          <a:p>
            <a:r>
              <a:rPr lang="en-US" b="1" dirty="0"/>
              <a:t>Extend Foundational Standards</a:t>
            </a:r>
            <a:endParaRPr lang="en-US" dirty="0"/>
          </a:p>
          <a:p>
            <a:pPr marL="4445">
              <a:lnSpc>
                <a:spcPct val="50000"/>
              </a:lnSpc>
              <a:spcBef>
                <a:spcPts val="750"/>
              </a:spcBef>
            </a:pPr>
            <a:endParaRPr lang="en-US" b="1" dirty="0">
              <a:cs typeface="Calibri"/>
            </a:endParaRPr>
          </a:p>
          <a:p>
            <a:pPr marL="4445">
              <a:lnSpc>
                <a:spcPct val="50000"/>
              </a:lnSpc>
              <a:spcBef>
                <a:spcPts val="750"/>
              </a:spcBef>
            </a:pPr>
            <a:r>
              <a:rPr lang="en-US" b="1" dirty="0"/>
              <a:t>Objectives</a:t>
            </a:r>
            <a:endParaRPr lang="en-GB" dirty="0">
              <a:cs typeface="Calibri"/>
            </a:endParaRPr>
          </a:p>
          <a:p>
            <a:pPr marL="285750" indent="-285750">
              <a:lnSpc>
                <a:spcPct val="90000"/>
              </a:lnSpc>
              <a:spcBef>
                <a:spcPts val="750"/>
              </a:spcBef>
              <a:buFont typeface="Arial,Sans-Serif"/>
              <a:buChar char="•"/>
            </a:pPr>
            <a:r>
              <a:rPr lang="en-US" dirty="0"/>
              <a:t>Improve understanding of what the variables are and how they are used</a:t>
            </a:r>
          </a:p>
          <a:p>
            <a:pPr marL="742950" lvl="1" indent="-285750">
              <a:lnSpc>
                <a:spcPct val="90000"/>
              </a:lnSpc>
              <a:spcBef>
                <a:spcPts val="375"/>
              </a:spcBef>
              <a:buFont typeface="Arial,Sans-Serif"/>
              <a:buChar char="•"/>
            </a:pPr>
            <a:r>
              <a:rPr lang="en-US" dirty="0"/>
              <a:t>Help users find the variables they need within the overwhelming set of available variables.</a:t>
            </a:r>
          </a:p>
          <a:p>
            <a:pPr marL="285750" indent="-285750">
              <a:spcBef>
                <a:spcPts val="750"/>
              </a:spcBef>
              <a:buFont typeface="Arial,Sans-Serif"/>
              <a:buChar char="•"/>
            </a:pPr>
            <a:r>
              <a:rPr lang="en-US" dirty="0"/>
              <a:t>Biomedical Concepts</a:t>
            </a:r>
          </a:p>
          <a:p>
            <a:pPr marL="742950" lvl="1" indent="-285750">
              <a:spcBef>
                <a:spcPts val="375"/>
              </a:spcBef>
              <a:buFont typeface="Arial,Sans-Serif"/>
              <a:buChar char="•"/>
            </a:pPr>
            <a:r>
              <a:rPr lang="en-US" dirty="0"/>
              <a:t>What variables are needed to specify the test</a:t>
            </a:r>
          </a:p>
          <a:p>
            <a:pPr marL="742950" lvl="1" indent="-285750">
              <a:spcBef>
                <a:spcPts val="375"/>
              </a:spcBef>
              <a:buFont typeface="Arial,Sans-Serif"/>
              <a:buChar char="•"/>
            </a:pPr>
            <a:r>
              <a:rPr lang="en-US" dirty="0"/>
              <a:t>Information on how the variables relate to each other</a:t>
            </a:r>
          </a:p>
          <a:p>
            <a:pPr marL="742950" lvl="1" indent="-285750">
              <a:spcBef>
                <a:spcPts val="375"/>
              </a:spcBef>
              <a:buFont typeface="Arial,Sans-Serif"/>
              <a:buChar char="•"/>
            </a:pPr>
            <a:r>
              <a:rPr lang="en-US" dirty="0"/>
              <a:t>Help build validation</a:t>
            </a:r>
          </a:p>
          <a:p>
            <a:pPr marL="742950" lvl="1" indent="-285750">
              <a:spcBef>
                <a:spcPts val="375"/>
              </a:spcBef>
              <a:buFont typeface="Arial,Sans-Serif"/>
              <a:buChar char="•"/>
            </a:pPr>
            <a:r>
              <a:rPr lang="en-US" dirty="0"/>
              <a:t>Help build transformation layer between CDASH and SDTM.</a:t>
            </a:r>
          </a:p>
          <a:p>
            <a:pPr marL="285750" indent="-285750">
              <a:lnSpc>
                <a:spcPct val="90000"/>
              </a:lnSpc>
              <a:spcBef>
                <a:spcPts val="750"/>
              </a:spcBef>
              <a:buFont typeface="Arial,Sans-Serif"/>
              <a:buChar char="•"/>
            </a:pPr>
            <a:r>
              <a:rPr lang="en-US" dirty="0"/>
              <a:t>Help with data collection – what pieces are needed</a:t>
            </a:r>
          </a:p>
          <a:p>
            <a:pPr marL="285750" indent="-285750">
              <a:lnSpc>
                <a:spcPct val="90000"/>
              </a:lnSpc>
              <a:spcBef>
                <a:spcPts val="750"/>
              </a:spcBef>
              <a:buFont typeface="Arial,Sans-Serif"/>
              <a:buChar char="•"/>
            </a:pPr>
            <a:r>
              <a:rPr lang="en-US" dirty="0"/>
              <a:t>Support analysis – what variables needed to define parameters for analysis</a:t>
            </a:r>
          </a:p>
          <a:p>
            <a:endParaRPr lang="en-US" dirty="0">
              <a:cs typeface="Calibri"/>
            </a:endParaRPr>
          </a:p>
        </p:txBody>
      </p:sp>
      <p:sp>
        <p:nvSpPr>
          <p:cNvPr id="4" name="Slide Number Placeholder 3"/>
          <p:cNvSpPr>
            <a:spLocks noGrp="1"/>
          </p:cNvSpPr>
          <p:nvPr>
            <p:ph type="sldNum" sz="quarter" idx="5"/>
          </p:nvPr>
        </p:nvSpPr>
        <p:spPr/>
        <p:txBody>
          <a:bodyPr/>
          <a:lstStyle/>
          <a:p>
            <a:fld id="{84E17163-B04C-C34A-8000-FDF58C3633A6}" type="slidenum">
              <a:rPr lang="en-US" smtClean="0"/>
              <a:t>12</a:t>
            </a:fld>
            <a:endParaRPr lang="en-US"/>
          </a:p>
        </p:txBody>
      </p:sp>
    </p:spTree>
    <p:extLst>
      <p:ext uri="{BB962C8B-B14F-4D97-AF65-F5344CB8AC3E}">
        <p14:creationId xmlns:p14="http://schemas.microsoft.com/office/powerpoint/2010/main" val="359409754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Date Placeholder 3"/>
          <p:cNvSpPr>
            <a:spLocks noGrp="1"/>
          </p:cNvSpPr>
          <p:nvPr>
            <p:ph type="dt" idx="10"/>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r>
              <a:rPr kumimoji="0" lang="en-US" sz="1300" b="0" i="0" u="none" strike="noStrike" kern="1200" cap="none" spc="0" normalizeH="0" baseline="0" noProof="0">
                <a:ln>
                  <a:noFill/>
                </a:ln>
                <a:solidFill>
                  <a:srgbClr val="596267"/>
                </a:solidFill>
                <a:effectLst/>
                <a:uLnTx/>
                <a:uFillTx/>
                <a:latin typeface="Arial" pitchFamily="34" charset="0"/>
                <a:ea typeface="+mn-ea"/>
                <a:cs typeface="Arial" pitchFamily="34" charset="0"/>
              </a:rPr>
              <a:t>2016-05-07</a:t>
            </a:r>
            <a:endParaRPr kumimoji="0" lang="en-US" sz="1300" b="0" i="0" u="none" strike="noStrike" kern="1200" cap="none" spc="0" normalizeH="0" baseline="0" noProof="0" dirty="0">
              <a:ln>
                <a:noFill/>
              </a:ln>
              <a:solidFill>
                <a:srgbClr val="596267"/>
              </a:solidFill>
              <a:effectLst/>
              <a:uLnTx/>
              <a:uFillTx/>
              <a:latin typeface="Arial" pitchFamily="34" charset="0"/>
              <a:ea typeface="+mn-ea"/>
              <a:cs typeface="Arial" pitchFamily="34" charset="0"/>
            </a:endParaRPr>
          </a:p>
        </p:txBody>
      </p:sp>
      <p:sp>
        <p:nvSpPr>
          <p:cNvPr id="5" name="Slide Number Placeholder 4"/>
          <p:cNvSpPr>
            <a:spLocks noGrp="1"/>
          </p:cNvSpPr>
          <p:nvPr>
            <p:ph type="sldNum" sz="quarter" idx="11"/>
          </p:nvPr>
        </p:nvSpPr>
        <p:spPr/>
        <p:txBody>
          <a:bodyPr/>
          <a:lstStyle/>
          <a:p>
            <a:pPr marL="0" marR="0" lvl="0" indent="0" algn="r" defTabSz="914400" rtl="0" eaLnBrk="1" fontAlgn="auto" latinLnBrk="0" hangingPunct="1">
              <a:lnSpc>
                <a:spcPct val="100000"/>
              </a:lnSpc>
              <a:spcBef>
                <a:spcPts val="0"/>
              </a:spcBef>
              <a:spcAft>
                <a:spcPts val="0"/>
              </a:spcAft>
              <a:buClrTx/>
              <a:buSzTx/>
              <a:buFontTx/>
              <a:buNone/>
              <a:tabLst/>
              <a:defRPr/>
            </a:pPr>
            <a:fld id="{6B3D2BBB-E3F7-4504-A1B3-03058495446A}" type="slidenum">
              <a:rPr kumimoji="0" lang="en-US" sz="1300" b="0" i="0" u="none" strike="noStrike" kern="1200" cap="none" spc="0" normalizeH="0" baseline="0" noProof="0" smtClean="0">
                <a:ln>
                  <a:noFill/>
                </a:ln>
                <a:solidFill>
                  <a:srgbClr val="596267"/>
                </a:solidFill>
                <a:effectLst/>
                <a:uLnTx/>
                <a:uFillTx/>
                <a:latin typeface="Arial" pitchFamily="34" charset="0"/>
                <a:ea typeface="+mn-ea"/>
                <a:cs typeface="Arial" pitchFamily="34" charset="0"/>
              </a:rPr>
              <a:pPr marL="0" marR="0" lvl="0" indent="0" algn="r" defTabSz="914400" rtl="0" eaLnBrk="1" fontAlgn="auto" latinLnBrk="0" hangingPunct="1">
                <a:lnSpc>
                  <a:spcPct val="100000"/>
                </a:lnSpc>
                <a:spcBef>
                  <a:spcPts val="0"/>
                </a:spcBef>
                <a:spcAft>
                  <a:spcPts val="0"/>
                </a:spcAft>
                <a:buClrTx/>
                <a:buSzTx/>
                <a:buFontTx/>
                <a:buNone/>
                <a:tabLst/>
                <a:defRPr/>
              </a:pPr>
              <a:t>21</a:t>
            </a:fld>
            <a:endParaRPr kumimoji="0" lang="en-US" sz="1300" b="0" i="0" u="none" strike="noStrike" kern="1200" cap="none" spc="0" normalizeH="0" baseline="0" noProof="0" dirty="0">
              <a:ln>
                <a:noFill/>
              </a:ln>
              <a:solidFill>
                <a:srgbClr val="596267"/>
              </a:solidFill>
              <a:effectLst/>
              <a:uLnTx/>
              <a:uFillTx/>
              <a:latin typeface="Arial" pitchFamily="34" charset="0"/>
              <a:ea typeface="+mn-ea"/>
              <a:cs typeface="Arial" pitchFamily="34" charset="0"/>
            </a:endParaRPr>
          </a:p>
        </p:txBody>
      </p:sp>
    </p:spTree>
    <p:extLst>
      <p:ext uri="{BB962C8B-B14F-4D97-AF65-F5344CB8AC3E}">
        <p14:creationId xmlns:p14="http://schemas.microsoft.com/office/powerpoint/2010/main" val="26668261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E17163-B04C-C34A-8000-FDF58C3633A6}" type="slidenum">
              <a:rPr lang="en-US" smtClean="0"/>
              <a:t>32</a:t>
            </a:fld>
            <a:endParaRPr lang="en-US"/>
          </a:p>
        </p:txBody>
      </p:sp>
    </p:spTree>
    <p:extLst>
      <p:ext uri="{BB962C8B-B14F-4D97-AF65-F5344CB8AC3E}">
        <p14:creationId xmlns:p14="http://schemas.microsoft.com/office/powerpoint/2010/main" val="333735253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E17163-B04C-C34A-8000-FDF58C3633A6}" type="slidenum">
              <a:rPr lang="en-US" smtClean="0"/>
              <a:t>33</a:t>
            </a:fld>
            <a:endParaRPr lang="en-US"/>
          </a:p>
        </p:txBody>
      </p:sp>
    </p:spTree>
    <p:extLst>
      <p:ext uri="{BB962C8B-B14F-4D97-AF65-F5344CB8AC3E}">
        <p14:creationId xmlns:p14="http://schemas.microsoft.com/office/powerpoint/2010/main" val="98695851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E17163-B04C-C34A-8000-FDF58C3633A6}" type="slidenum">
              <a:rPr lang="en-US" smtClean="0"/>
              <a:t>35</a:t>
            </a:fld>
            <a:endParaRPr lang="en-US"/>
          </a:p>
        </p:txBody>
      </p:sp>
    </p:spTree>
    <p:extLst>
      <p:ext uri="{BB962C8B-B14F-4D97-AF65-F5344CB8AC3E}">
        <p14:creationId xmlns:p14="http://schemas.microsoft.com/office/powerpoint/2010/main" val="24756869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E17163-B04C-C34A-8000-FDF58C3633A6}" type="slidenum">
              <a:rPr lang="en-US" smtClean="0"/>
              <a:t>36</a:t>
            </a:fld>
            <a:endParaRPr lang="en-US"/>
          </a:p>
        </p:txBody>
      </p:sp>
    </p:spTree>
    <p:extLst>
      <p:ext uri="{BB962C8B-B14F-4D97-AF65-F5344CB8AC3E}">
        <p14:creationId xmlns:p14="http://schemas.microsoft.com/office/powerpoint/2010/main" val="3130868950"/>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Session Chair will introduce you based on the information you provide on this slide.</a:t>
            </a:r>
          </a:p>
          <a:p>
            <a:r>
              <a:rPr lang="en-US" dirty="0"/>
              <a:t>Instructions: </a:t>
            </a:r>
          </a:p>
          <a:p>
            <a:r>
              <a:rPr lang="en-US" dirty="0"/>
              <a:t>1. Select one of the two ‘Meet the Speaker’ templates based upon how many presenters you have. </a:t>
            </a:r>
          </a:p>
          <a:p>
            <a:r>
              <a:rPr lang="en-US" dirty="0"/>
              <a:t>2. Insert a medium or high resolution professional bio photo of yourself and format it to the dimensions of the placeholder image(s).</a:t>
            </a:r>
          </a:p>
          <a:p>
            <a:r>
              <a:rPr lang="en-US" dirty="0"/>
              <a:t>3. Place bio photo(s) over the placeholder(s) and delete the placeholder image(s).</a:t>
            </a:r>
          </a:p>
          <a:p>
            <a:r>
              <a:rPr lang="en-US" dirty="0"/>
              <a:t>4. Fill in your name, title and organization in the text boxes provided.</a:t>
            </a:r>
          </a:p>
          <a:p>
            <a:r>
              <a:rPr lang="en-US" dirty="0"/>
              <a:t>5. Insert short bio’s in the text box provided. If the quantity of presenters does not allow adequate space for bios on the slide, delete this text and replace it with short bios of all presenters.</a:t>
            </a:r>
          </a:p>
        </p:txBody>
      </p:sp>
      <p:sp>
        <p:nvSpPr>
          <p:cNvPr id="4" name="Slide Number Placeholder 3"/>
          <p:cNvSpPr>
            <a:spLocks noGrp="1"/>
          </p:cNvSpPr>
          <p:nvPr>
            <p:ph type="sldNum" sz="quarter" idx="5"/>
          </p:nvPr>
        </p:nvSpPr>
        <p:spPr/>
        <p:txBody>
          <a:bodyPr/>
          <a:lstStyle/>
          <a:p>
            <a:fld id="{84E17163-B04C-C34A-8000-FDF58C3633A6}" type="slidenum">
              <a:rPr lang="en-US" smtClean="0"/>
              <a:t>2</a:t>
            </a:fld>
            <a:endParaRPr lang="en-US"/>
          </a:p>
        </p:txBody>
      </p:sp>
    </p:spTree>
    <p:extLst>
      <p:ext uri="{BB962C8B-B14F-4D97-AF65-F5344CB8AC3E}">
        <p14:creationId xmlns:p14="http://schemas.microsoft.com/office/powerpoint/2010/main" val="136594882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4E17163-B04C-C34A-8000-FDF58C3633A6}" type="slidenum">
              <a:rPr lang="en-US" smtClean="0"/>
              <a:t>5</a:t>
            </a:fld>
            <a:endParaRPr lang="en-US"/>
          </a:p>
        </p:txBody>
      </p:sp>
    </p:spTree>
    <p:extLst>
      <p:ext uri="{BB962C8B-B14F-4D97-AF65-F5344CB8AC3E}">
        <p14:creationId xmlns:p14="http://schemas.microsoft.com/office/powerpoint/2010/main" val="15686166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445">
              <a:lnSpc>
                <a:spcPct val="50000"/>
              </a:lnSpc>
              <a:spcBef>
                <a:spcPts val="750"/>
              </a:spcBef>
            </a:pPr>
            <a:endParaRPr lang="en-US" dirty="0"/>
          </a:p>
          <a:p>
            <a:r>
              <a:rPr lang="en-US" b="1" dirty="0"/>
              <a:t>Explicit Variable Relationships</a:t>
            </a:r>
            <a:endParaRPr lang="en-US" dirty="0"/>
          </a:p>
          <a:p>
            <a:pPr marL="4445">
              <a:lnSpc>
                <a:spcPct val="50000"/>
              </a:lnSpc>
              <a:spcBef>
                <a:spcPts val="750"/>
              </a:spcBef>
            </a:pPr>
            <a:endParaRPr lang="en-US" b="1" dirty="0">
              <a:cs typeface="Calibri"/>
            </a:endParaRPr>
          </a:p>
          <a:p>
            <a:r>
              <a:rPr lang="en-US" b="1" dirty="0"/>
              <a:t>Extend Foundational Standards</a:t>
            </a:r>
            <a:endParaRPr lang="en-US" dirty="0"/>
          </a:p>
          <a:p>
            <a:pPr marL="4445">
              <a:lnSpc>
                <a:spcPct val="50000"/>
              </a:lnSpc>
              <a:spcBef>
                <a:spcPts val="750"/>
              </a:spcBef>
            </a:pPr>
            <a:endParaRPr lang="en-US" b="1" dirty="0">
              <a:cs typeface="Calibri"/>
            </a:endParaRPr>
          </a:p>
          <a:p>
            <a:pPr marL="4445">
              <a:lnSpc>
                <a:spcPct val="50000"/>
              </a:lnSpc>
              <a:spcBef>
                <a:spcPts val="750"/>
              </a:spcBef>
            </a:pPr>
            <a:r>
              <a:rPr lang="en-US" b="1" dirty="0"/>
              <a:t>Objectives</a:t>
            </a:r>
            <a:endParaRPr lang="en-GB" dirty="0">
              <a:cs typeface="Calibri"/>
            </a:endParaRPr>
          </a:p>
          <a:p>
            <a:pPr marL="285750" indent="-285750">
              <a:lnSpc>
                <a:spcPct val="90000"/>
              </a:lnSpc>
              <a:spcBef>
                <a:spcPts val="750"/>
              </a:spcBef>
              <a:buFont typeface="Arial,Sans-Serif"/>
              <a:buChar char="•"/>
            </a:pPr>
            <a:r>
              <a:rPr lang="en-US" dirty="0"/>
              <a:t>Improve understanding of what the variables are and how they are used</a:t>
            </a:r>
          </a:p>
          <a:p>
            <a:pPr marL="742950" lvl="1" indent="-285750">
              <a:lnSpc>
                <a:spcPct val="90000"/>
              </a:lnSpc>
              <a:spcBef>
                <a:spcPts val="375"/>
              </a:spcBef>
              <a:buFont typeface="Arial,Sans-Serif"/>
              <a:buChar char="•"/>
            </a:pPr>
            <a:r>
              <a:rPr lang="en-US" dirty="0"/>
              <a:t>Help users find the variables they need within the overwhelming set of available variables.</a:t>
            </a:r>
          </a:p>
          <a:p>
            <a:pPr marL="285750" indent="-285750">
              <a:spcBef>
                <a:spcPts val="750"/>
              </a:spcBef>
              <a:buFont typeface="Arial,Sans-Serif"/>
              <a:buChar char="•"/>
            </a:pPr>
            <a:r>
              <a:rPr lang="en-US" dirty="0"/>
              <a:t>Biomedical Concepts</a:t>
            </a:r>
          </a:p>
          <a:p>
            <a:pPr marL="742950" lvl="1" indent="-285750">
              <a:spcBef>
                <a:spcPts val="375"/>
              </a:spcBef>
              <a:buFont typeface="Arial,Sans-Serif"/>
              <a:buChar char="•"/>
            </a:pPr>
            <a:r>
              <a:rPr lang="en-US" dirty="0"/>
              <a:t>What variables are needed to specify the test</a:t>
            </a:r>
          </a:p>
          <a:p>
            <a:pPr marL="742950" lvl="1" indent="-285750">
              <a:spcBef>
                <a:spcPts val="375"/>
              </a:spcBef>
              <a:buFont typeface="Arial,Sans-Serif"/>
              <a:buChar char="•"/>
            </a:pPr>
            <a:r>
              <a:rPr lang="en-US" dirty="0"/>
              <a:t>Information on how the variables relate to each other</a:t>
            </a:r>
          </a:p>
          <a:p>
            <a:pPr marL="742950" lvl="1" indent="-285750">
              <a:spcBef>
                <a:spcPts val="375"/>
              </a:spcBef>
              <a:buFont typeface="Arial,Sans-Serif"/>
              <a:buChar char="•"/>
            </a:pPr>
            <a:r>
              <a:rPr lang="en-US" dirty="0"/>
              <a:t>Help build validation</a:t>
            </a:r>
          </a:p>
          <a:p>
            <a:pPr marL="742950" lvl="1" indent="-285750">
              <a:spcBef>
                <a:spcPts val="375"/>
              </a:spcBef>
              <a:buFont typeface="Arial,Sans-Serif"/>
              <a:buChar char="•"/>
            </a:pPr>
            <a:r>
              <a:rPr lang="en-US" dirty="0"/>
              <a:t>Help build transformation layer between CDASH and SDTM.</a:t>
            </a:r>
          </a:p>
          <a:p>
            <a:pPr marL="285750" indent="-285750">
              <a:lnSpc>
                <a:spcPct val="90000"/>
              </a:lnSpc>
              <a:spcBef>
                <a:spcPts val="750"/>
              </a:spcBef>
              <a:buFont typeface="Arial,Sans-Serif"/>
              <a:buChar char="•"/>
            </a:pPr>
            <a:r>
              <a:rPr lang="en-US" dirty="0"/>
              <a:t>Help with data collection – what pieces are needed</a:t>
            </a:r>
          </a:p>
          <a:p>
            <a:pPr marL="285750" indent="-285750">
              <a:lnSpc>
                <a:spcPct val="90000"/>
              </a:lnSpc>
              <a:spcBef>
                <a:spcPts val="750"/>
              </a:spcBef>
              <a:buFont typeface="Arial,Sans-Serif"/>
              <a:buChar char="•"/>
            </a:pPr>
            <a:r>
              <a:rPr lang="en-US" dirty="0"/>
              <a:t>Support analysis – what variables needed to define parameters for analysis</a:t>
            </a:r>
          </a:p>
          <a:p>
            <a:endParaRPr lang="en-US" dirty="0">
              <a:cs typeface="Calibri"/>
            </a:endParaRPr>
          </a:p>
        </p:txBody>
      </p:sp>
      <p:sp>
        <p:nvSpPr>
          <p:cNvPr id="4" name="Slide Number Placeholder 3"/>
          <p:cNvSpPr>
            <a:spLocks noGrp="1"/>
          </p:cNvSpPr>
          <p:nvPr>
            <p:ph type="sldNum" sz="quarter" idx="5"/>
          </p:nvPr>
        </p:nvSpPr>
        <p:spPr/>
        <p:txBody>
          <a:bodyPr/>
          <a:lstStyle/>
          <a:p>
            <a:fld id="{84E17163-B04C-C34A-8000-FDF58C3633A6}" type="slidenum">
              <a:rPr lang="en-US" smtClean="0"/>
              <a:t>6</a:t>
            </a:fld>
            <a:endParaRPr lang="en-US"/>
          </a:p>
        </p:txBody>
      </p:sp>
    </p:spTree>
    <p:extLst>
      <p:ext uri="{BB962C8B-B14F-4D97-AF65-F5344CB8AC3E}">
        <p14:creationId xmlns:p14="http://schemas.microsoft.com/office/powerpoint/2010/main" val="368016558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445">
              <a:lnSpc>
                <a:spcPct val="50000"/>
              </a:lnSpc>
              <a:spcBef>
                <a:spcPts val="750"/>
              </a:spcBef>
            </a:pPr>
            <a:endParaRPr lang="en-US" dirty="0"/>
          </a:p>
          <a:p>
            <a:r>
              <a:rPr lang="en-US" b="1" dirty="0"/>
              <a:t>Explicit Variable Relationships</a:t>
            </a:r>
            <a:endParaRPr lang="en-US" dirty="0"/>
          </a:p>
          <a:p>
            <a:pPr marL="4445">
              <a:lnSpc>
                <a:spcPct val="50000"/>
              </a:lnSpc>
              <a:spcBef>
                <a:spcPts val="750"/>
              </a:spcBef>
            </a:pPr>
            <a:endParaRPr lang="en-US" b="1" dirty="0">
              <a:cs typeface="Calibri"/>
            </a:endParaRPr>
          </a:p>
          <a:p>
            <a:r>
              <a:rPr lang="en-US" b="1" dirty="0"/>
              <a:t>Extend Foundational Standards</a:t>
            </a:r>
            <a:endParaRPr lang="en-US" dirty="0"/>
          </a:p>
          <a:p>
            <a:pPr marL="4445">
              <a:lnSpc>
                <a:spcPct val="50000"/>
              </a:lnSpc>
              <a:spcBef>
                <a:spcPts val="750"/>
              </a:spcBef>
            </a:pPr>
            <a:endParaRPr lang="en-US" b="1" dirty="0">
              <a:cs typeface="Calibri"/>
            </a:endParaRPr>
          </a:p>
          <a:p>
            <a:pPr marL="4445">
              <a:lnSpc>
                <a:spcPct val="50000"/>
              </a:lnSpc>
              <a:spcBef>
                <a:spcPts val="750"/>
              </a:spcBef>
            </a:pPr>
            <a:r>
              <a:rPr lang="en-US" b="1" dirty="0"/>
              <a:t>Objectives</a:t>
            </a:r>
            <a:endParaRPr lang="en-GB" dirty="0">
              <a:cs typeface="Calibri"/>
            </a:endParaRPr>
          </a:p>
          <a:p>
            <a:pPr marL="285750" indent="-285750">
              <a:lnSpc>
                <a:spcPct val="90000"/>
              </a:lnSpc>
              <a:spcBef>
                <a:spcPts val="750"/>
              </a:spcBef>
              <a:buFont typeface="Arial,Sans-Serif"/>
              <a:buChar char="•"/>
            </a:pPr>
            <a:r>
              <a:rPr lang="en-US" dirty="0"/>
              <a:t>Improve understanding of what the variables are and how they are used</a:t>
            </a:r>
          </a:p>
          <a:p>
            <a:pPr marL="742950" lvl="1" indent="-285750">
              <a:lnSpc>
                <a:spcPct val="90000"/>
              </a:lnSpc>
              <a:spcBef>
                <a:spcPts val="375"/>
              </a:spcBef>
              <a:buFont typeface="Arial,Sans-Serif"/>
              <a:buChar char="•"/>
            </a:pPr>
            <a:r>
              <a:rPr lang="en-US" dirty="0"/>
              <a:t>Help users find the variables they need within the overwhelming set of available variables.</a:t>
            </a:r>
          </a:p>
          <a:p>
            <a:pPr marL="285750" indent="-285750">
              <a:spcBef>
                <a:spcPts val="750"/>
              </a:spcBef>
              <a:buFont typeface="Arial,Sans-Serif"/>
              <a:buChar char="•"/>
            </a:pPr>
            <a:r>
              <a:rPr lang="en-US" dirty="0"/>
              <a:t>Biomedical Concepts</a:t>
            </a:r>
          </a:p>
          <a:p>
            <a:pPr marL="742950" lvl="1" indent="-285750">
              <a:spcBef>
                <a:spcPts val="375"/>
              </a:spcBef>
              <a:buFont typeface="Arial,Sans-Serif"/>
              <a:buChar char="•"/>
            </a:pPr>
            <a:r>
              <a:rPr lang="en-US" dirty="0"/>
              <a:t>What variables are needed to specify the test</a:t>
            </a:r>
          </a:p>
          <a:p>
            <a:pPr marL="742950" lvl="1" indent="-285750">
              <a:spcBef>
                <a:spcPts val="375"/>
              </a:spcBef>
              <a:buFont typeface="Arial,Sans-Serif"/>
              <a:buChar char="•"/>
            </a:pPr>
            <a:r>
              <a:rPr lang="en-US" dirty="0"/>
              <a:t>Information on how the variables relate to each other</a:t>
            </a:r>
          </a:p>
          <a:p>
            <a:pPr marL="742950" lvl="1" indent="-285750">
              <a:spcBef>
                <a:spcPts val="375"/>
              </a:spcBef>
              <a:buFont typeface="Arial,Sans-Serif"/>
              <a:buChar char="•"/>
            </a:pPr>
            <a:r>
              <a:rPr lang="en-US" dirty="0"/>
              <a:t>Help build validation</a:t>
            </a:r>
          </a:p>
          <a:p>
            <a:pPr marL="742950" lvl="1" indent="-285750">
              <a:spcBef>
                <a:spcPts val="375"/>
              </a:spcBef>
              <a:buFont typeface="Arial,Sans-Serif"/>
              <a:buChar char="•"/>
            </a:pPr>
            <a:r>
              <a:rPr lang="en-US" dirty="0"/>
              <a:t>Help build transformation layer between CDASH and SDTM.</a:t>
            </a:r>
          </a:p>
          <a:p>
            <a:pPr marL="285750" indent="-285750">
              <a:lnSpc>
                <a:spcPct val="90000"/>
              </a:lnSpc>
              <a:spcBef>
                <a:spcPts val="750"/>
              </a:spcBef>
              <a:buFont typeface="Arial,Sans-Serif"/>
              <a:buChar char="•"/>
            </a:pPr>
            <a:r>
              <a:rPr lang="en-US" dirty="0"/>
              <a:t>Help with data collection – what pieces are needed</a:t>
            </a:r>
          </a:p>
          <a:p>
            <a:pPr marL="285750" indent="-285750">
              <a:lnSpc>
                <a:spcPct val="90000"/>
              </a:lnSpc>
              <a:spcBef>
                <a:spcPts val="750"/>
              </a:spcBef>
              <a:buFont typeface="Arial,Sans-Serif"/>
              <a:buChar char="•"/>
            </a:pPr>
            <a:r>
              <a:rPr lang="en-US" dirty="0"/>
              <a:t>Support analysis – what variables needed to define parameters for analysis</a:t>
            </a:r>
          </a:p>
          <a:p>
            <a:endParaRPr lang="en-US" dirty="0">
              <a:cs typeface="Calibri"/>
            </a:endParaRPr>
          </a:p>
        </p:txBody>
      </p:sp>
      <p:sp>
        <p:nvSpPr>
          <p:cNvPr id="4" name="Slide Number Placeholder 3"/>
          <p:cNvSpPr>
            <a:spLocks noGrp="1"/>
          </p:cNvSpPr>
          <p:nvPr>
            <p:ph type="sldNum" sz="quarter" idx="5"/>
          </p:nvPr>
        </p:nvSpPr>
        <p:spPr/>
        <p:txBody>
          <a:bodyPr/>
          <a:lstStyle/>
          <a:p>
            <a:fld id="{84E17163-B04C-C34A-8000-FDF58C3633A6}" type="slidenum">
              <a:rPr lang="en-US" smtClean="0"/>
              <a:t>7</a:t>
            </a:fld>
            <a:endParaRPr lang="en-US"/>
          </a:p>
        </p:txBody>
      </p:sp>
    </p:spTree>
    <p:extLst>
      <p:ext uri="{BB962C8B-B14F-4D97-AF65-F5344CB8AC3E}">
        <p14:creationId xmlns:p14="http://schemas.microsoft.com/office/powerpoint/2010/main" val="334811350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445">
              <a:lnSpc>
                <a:spcPct val="50000"/>
              </a:lnSpc>
              <a:spcBef>
                <a:spcPts val="750"/>
              </a:spcBef>
            </a:pPr>
            <a:endParaRPr lang="en-US" dirty="0"/>
          </a:p>
          <a:p>
            <a:r>
              <a:rPr lang="en-US" b="1" dirty="0"/>
              <a:t>Explicit Variable Relationships</a:t>
            </a:r>
            <a:endParaRPr lang="en-US" dirty="0"/>
          </a:p>
          <a:p>
            <a:pPr marL="4445">
              <a:lnSpc>
                <a:spcPct val="50000"/>
              </a:lnSpc>
              <a:spcBef>
                <a:spcPts val="750"/>
              </a:spcBef>
            </a:pPr>
            <a:endParaRPr lang="en-US" b="1" dirty="0">
              <a:cs typeface="Calibri"/>
            </a:endParaRPr>
          </a:p>
          <a:p>
            <a:r>
              <a:rPr lang="en-US" b="1" dirty="0"/>
              <a:t>Extend Foundational Standards</a:t>
            </a:r>
            <a:endParaRPr lang="en-US" dirty="0"/>
          </a:p>
          <a:p>
            <a:pPr marL="4445">
              <a:lnSpc>
                <a:spcPct val="50000"/>
              </a:lnSpc>
              <a:spcBef>
                <a:spcPts val="750"/>
              </a:spcBef>
            </a:pPr>
            <a:endParaRPr lang="en-US" b="1" dirty="0">
              <a:cs typeface="Calibri"/>
            </a:endParaRPr>
          </a:p>
          <a:p>
            <a:pPr marL="4445">
              <a:lnSpc>
                <a:spcPct val="50000"/>
              </a:lnSpc>
              <a:spcBef>
                <a:spcPts val="750"/>
              </a:spcBef>
            </a:pPr>
            <a:r>
              <a:rPr lang="en-US" b="1" dirty="0"/>
              <a:t>Objectives</a:t>
            </a:r>
            <a:endParaRPr lang="en-GB" dirty="0">
              <a:cs typeface="Calibri"/>
            </a:endParaRPr>
          </a:p>
          <a:p>
            <a:pPr marL="285750" indent="-285750">
              <a:lnSpc>
                <a:spcPct val="90000"/>
              </a:lnSpc>
              <a:spcBef>
                <a:spcPts val="750"/>
              </a:spcBef>
              <a:buFont typeface="Arial,Sans-Serif"/>
              <a:buChar char="•"/>
            </a:pPr>
            <a:r>
              <a:rPr lang="en-US" dirty="0"/>
              <a:t>Improve understanding of what the variables are and how they are used</a:t>
            </a:r>
          </a:p>
          <a:p>
            <a:pPr marL="742950" lvl="1" indent="-285750">
              <a:lnSpc>
                <a:spcPct val="90000"/>
              </a:lnSpc>
              <a:spcBef>
                <a:spcPts val="375"/>
              </a:spcBef>
              <a:buFont typeface="Arial,Sans-Serif"/>
              <a:buChar char="•"/>
            </a:pPr>
            <a:r>
              <a:rPr lang="en-US" dirty="0"/>
              <a:t>Help users find the variables they need within the overwhelming set of available variables.</a:t>
            </a:r>
          </a:p>
          <a:p>
            <a:pPr marL="285750" indent="-285750">
              <a:spcBef>
                <a:spcPts val="750"/>
              </a:spcBef>
              <a:buFont typeface="Arial,Sans-Serif"/>
              <a:buChar char="•"/>
            </a:pPr>
            <a:r>
              <a:rPr lang="en-US" dirty="0"/>
              <a:t>Biomedical Concepts</a:t>
            </a:r>
          </a:p>
          <a:p>
            <a:pPr marL="742950" lvl="1" indent="-285750">
              <a:spcBef>
                <a:spcPts val="375"/>
              </a:spcBef>
              <a:buFont typeface="Arial,Sans-Serif"/>
              <a:buChar char="•"/>
            </a:pPr>
            <a:r>
              <a:rPr lang="en-US" dirty="0"/>
              <a:t>What variables are needed to specify the test</a:t>
            </a:r>
          </a:p>
          <a:p>
            <a:pPr marL="742950" lvl="1" indent="-285750">
              <a:spcBef>
                <a:spcPts val="375"/>
              </a:spcBef>
              <a:buFont typeface="Arial,Sans-Serif"/>
              <a:buChar char="•"/>
            </a:pPr>
            <a:r>
              <a:rPr lang="en-US" dirty="0"/>
              <a:t>Information on how the variables relate to each other</a:t>
            </a:r>
          </a:p>
          <a:p>
            <a:pPr marL="742950" lvl="1" indent="-285750">
              <a:spcBef>
                <a:spcPts val="375"/>
              </a:spcBef>
              <a:buFont typeface="Arial,Sans-Serif"/>
              <a:buChar char="•"/>
            </a:pPr>
            <a:r>
              <a:rPr lang="en-US" dirty="0"/>
              <a:t>Help build validation</a:t>
            </a:r>
          </a:p>
          <a:p>
            <a:pPr marL="742950" lvl="1" indent="-285750">
              <a:spcBef>
                <a:spcPts val="375"/>
              </a:spcBef>
              <a:buFont typeface="Arial,Sans-Serif"/>
              <a:buChar char="•"/>
            </a:pPr>
            <a:r>
              <a:rPr lang="en-US" dirty="0"/>
              <a:t>Help build transformation layer between CDASH and SDTM.</a:t>
            </a:r>
          </a:p>
          <a:p>
            <a:pPr marL="285750" indent="-285750">
              <a:lnSpc>
                <a:spcPct val="90000"/>
              </a:lnSpc>
              <a:spcBef>
                <a:spcPts val="750"/>
              </a:spcBef>
              <a:buFont typeface="Arial,Sans-Serif"/>
              <a:buChar char="•"/>
            </a:pPr>
            <a:r>
              <a:rPr lang="en-US" dirty="0"/>
              <a:t>Help with data collection – what pieces are needed</a:t>
            </a:r>
          </a:p>
          <a:p>
            <a:pPr marL="285750" indent="-285750">
              <a:lnSpc>
                <a:spcPct val="90000"/>
              </a:lnSpc>
              <a:spcBef>
                <a:spcPts val="750"/>
              </a:spcBef>
              <a:buFont typeface="Arial,Sans-Serif"/>
              <a:buChar char="•"/>
            </a:pPr>
            <a:r>
              <a:rPr lang="en-US" dirty="0"/>
              <a:t>Support analysis – what variables needed to define parameters for analysis</a:t>
            </a:r>
          </a:p>
          <a:p>
            <a:endParaRPr lang="en-US" dirty="0">
              <a:cs typeface="Calibri"/>
            </a:endParaRPr>
          </a:p>
        </p:txBody>
      </p:sp>
      <p:sp>
        <p:nvSpPr>
          <p:cNvPr id="4" name="Slide Number Placeholder 3"/>
          <p:cNvSpPr>
            <a:spLocks noGrp="1"/>
          </p:cNvSpPr>
          <p:nvPr>
            <p:ph type="sldNum" sz="quarter" idx="5"/>
          </p:nvPr>
        </p:nvSpPr>
        <p:spPr/>
        <p:txBody>
          <a:bodyPr/>
          <a:lstStyle/>
          <a:p>
            <a:fld id="{84E17163-B04C-C34A-8000-FDF58C3633A6}" type="slidenum">
              <a:rPr lang="en-US" smtClean="0"/>
              <a:t>8</a:t>
            </a:fld>
            <a:endParaRPr lang="en-US"/>
          </a:p>
        </p:txBody>
      </p:sp>
    </p:spTree>
    <p:extLst>
      <p:ext uri="{BB962C8B-B14F-4D97-AF65-F5344CB8AC3E}">
        <p14:creationId xmlns:p14="http://schemas.microsoft.com/office/powerpoint/2010/main" val="1455544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445">
              <a:lnSpc>
                <a:spcPct val="50000"/>
              </a:lnSpc>
              <a:spcBef>
                <a:spcPts val="750"/>
              </a:spcBef>
            </a:pPr>
            <a:endParaRPr lang="en-US" dirty="0"/>
          </a:p>
          <a:p>
            <a:r>
              <a:rPr lang="en-US" b="1" dirty="0"/>
              <a:t>Explicit Variable Relationships</a:t>
            </a:r>
            <a:endParaRPr lang="en-US" dirty="0"/>
          </a:p>
          <a:p>
            <a:pPr marL="4445">
              <a:lnSpc>
                <a:spcPct val="50000"/>
              </a:lnSpc>
              <a:spcBef>
                <a:spcPts val="750"/>
              </a:spcBef>
            </a:pPr>
            <a:endParaRPr lang="en-US" b="1" dirty="0">
              <a:cs typeface="Calibri"/>
            </a:endParaRPr>
          </a:p>
          <a:p>
            <a:r>
              <a:rPr lang="en-US" b="1" dirty="0"/>
              <a:t>Extend Foundational Standards</a:t>
            </a:r>
            <a:endParaRPr lang="en-US" dirty="0"/>
          </a:p>
          <a:p>
            <a:pPr marL="4445">
              <a:lnSpc>
                <a:spcPct val="50000"/>
              </a:lnSpc>
              <a:spcBef>
                <a:spcPts val="750"/>
              </a:spcBef>
            </a:pPr>
            <a:endParaRPr lang="en-US" b="1" dirty="0">
              <a:cs typeface="Calibri"/>
            </a:endParaRPr>
          </a:p>
          <a:p>
            <a:pPr marL="4445">
              <a:lnSpc>
                <a:spcPct val="50000"/>
              </a:lnSpc>
              <a:spcBef>
                <a:spcPts val="750"/>
              </a:spcBef>
            </a:pPr>
            <a:r>
              <a:rPr lang="en-US" b="1" dirty="0"/>
              <a:t>Objectives</a:t>
            </a:r>
            <a:endParaRPr lang="en-GB" dirty="0">
              <a:cs typeface="Calibri"/>
            </a:endParaRPr>
          </a:p>
          <a:p>
            <a:pPr marL="285750" indent="-285750">
              <a:lnSpc>
                <a:spcPct val="90000"/>
              </a:lnSpc>
              <a:spcBef>
                <a:spcPts val="750"/>
              </a:spcBef>
              <a:buFont typeface="Arial,Sans-Serif"/>
              <a:buChar char="•"/>
            </a:pPr>
            <a:r>
              <a:rPr lang="en-US" dirty="0"/>
              <a:t>Improve understanding of what the variables are and how they are used</a:t>
            </a:r>
          </a:p>
          <a:p>
            <a:pPr marL="742950" lvl="1" indent="-285750">
              <a:lnSpc>
                <a:spcPct val="90000"/>
              </a:lnSpc>
              <a:spcBef>
                <a:spcPts val="375"/>
              </a:spcBef>
              <a:buFont typeface="Arial,Sans-Serif"/>
              <a:buChar char="•"/>
            </a:pPr>
            <a:r>
              <a:rPr lang="en-US" dirty="0"/>
              <a:t>Help users find the variables they need within the overwhelming set of available variables.</a:t>
            </a:r>
          </a:p>
          <a:p>
            <a:pPr marL="285750" indent="-285750">
              <a:spcBef>
                <a:spcPts val="750"/>
              </a:spcBef>
              <a:buFont typeface="Arial,Sans-Serif"/>
              <a:buChar char="•"/>
            </a:pPr>
            <a:r>
              <a:rPr lang="en-US" dirty="0"/>
              <a:t>Biomedical Concepts</a:t>
            </a:r>
          </a:p>
          <a:p>
            <a:pPr marL="742950" lvl="1" indent="-285750">
              <a:spcBef>
                <a:spcPts val="375"/>
              </a:spcBef>
              <a:buFont typeface="Arial,Sans-Serif"/>
              <a:buChar char="•"/>
            </a:pPr>
            <a:r>
              <a:rPr lang="en-US" dirty="0"/>
              <a:t>What variables are needed to specify the test</a:t>
            </a:r>
          </a:p>
          <a:p>
            <a:pPr marL="742950" lvl="1" indent="-285750">
              <a:spcBef>
                <a:spcPts val="375"/>
              </a:spcBef>
              <a:buFont typeface="Arial,Sans-Serif"/>
              <a:buChar char="•"/>
            </a:pPr>
            <a:r>
              <a:rPr lang="en-US" dirty="0"/>
              <a:t>Information on how the variables relate to each other</a:t>
            </a:r>
          </a:p>
          <a:p>
            <a:pPr marL="742950" lvl="1" indent="-285750">
              <a:spcBef>
                <a:spcPts val="375"/>
              </a:spcBef>
              <a:buFont typeface="Arial,Sans-Serif"/>
              <a:buChar char="•"/>
            </a:pPr>
            <a:r>
              <a:rPr lang="en-US" dirty="0"/>
              <a:t>Help build validation</a:t>
            </a:r>
          </a:p>
          <a:p>
            <a:pPr marL="742950" lvl="1" indent="-285750">
              <a:spcBef>
                <a:spcPts val="375"/>
              </a:spcBef>
              <a:buFont typeface="Arial,Sans-Serif"/>
              <a:buChar char="•"/>
            </a:pPr>
            <a:r>
              <a:rPr lang="en-US" dirty="0"/>
              <a:t>Help build transformation layer between CDASH and SDTM.</a:t>
            </a:r>
          </a:p>
          <a:p>
            <a:pPr marL="285750" indent="-285750">
              <a:lnSpc>
                <a:spcPct val="90000"/>
              </a:lnSpc>
              <a:spcBef>
                <a:spcPts val="750"/>
              </a:spcBef>
              <a:buFont typeface="Arial,Sans-Serif"/>
              <a:buChar char="•"/>
            </a:pPr>
            <a:r>
              <a:rPr lang="en-US" dirty="0"/>
              <a:t>Help with data collection – what pieces are needed</a:t>
            </a:r>
          </a:p>
          <a:p>
            <a:pPr marL="285750" indent="-285750">
              <a:lnSpc>
                <a:spcPct val="90000"/>
              </a:lnSpc>
              <a:spcBef>
                <a:spcPts val="750"/>
              </a:spcBef>
              <a:buFont typeface="Arial,Sans-Serif"/>
              <a:buChar char="•"/>
            </a:pPr>
            <a:r>
              <a:rPr lang="en-US" dirty="0"/>
              <a:t>Support analysis – what variables needed to define parameters for analysis</a:t>
            </a:r>
          </a:p>
          <a:p>
            <a:endParaRPr lang="en-US" dirty="0">
              <a:cs typeface="Calibri"/>
            </a:endParaRPr>
          </a:p>
        </p:txBody>
      </p:sp>
      <p:sp>
        <p:nvSpPr>
          <p:cNvPr id="4" name="Slide Number Placeholder 3"/>
          <p:cNvSpPr>
            <a:spLocks noGrp="1"/>
          </p:cNvSpPr>
          <p:nvPr>
            <p:ph type="sldNum" sz="quarter" idx="5"/>
          </p:nvPr>
        </p:nvSpPr>
        <p:spPr/>
        <p:txBody>
          <a:bodyPr/>
          <a:lstStyle/>
          <a:p>
            <a:fld id="{84E17163-B04C-C34A-8000-FDF58C3633A6}" type="slidenum">
              <a:rPr lang="en-US" smtClean="0"/>
              <a:t>9</a:t>
            </a:fld>
            <a:endParaRPr lang="en-US"/>
          </a:p>
        </p:txBody>
      </p:sp>
    </p:spTree>
    <p:extLst>
      <p:ext uri="{BB962C8B-B14F-4D97-AF65-F5344CB8AC3E}">
        <p14:creationId xmlns:p14="http://schemas.microsoft.com/office/powerpoint/2010/main" val="183184725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445">
              <a:lnSpc>
                <a:spcPct val="50000"/>
              </a:lnSpc>
              <a:spcBef>
                <a:spcPts val="750"/>
              </a:spcBef>
            </a:pPr>
            <a:endParaRPr lang="en-US" dirty="0"/>
          </a:p>
          <a:p>
            <a:r>
              <a:rPr lang="en-US" b="1" dirty="0"/>
              <a:t>Explicit Variable Relationships</a:t>
            </a:r>
            <a:endParaRPr lang="en-US" dirty="0"/>
          </a:p>
          <a:p>
            <a:pPr marL="4445">
              <a:lnSpc>
                <a:spcPct val="50000"/>
              </a:lnSpc>
              <a:spcBef>
                <a:spcPts val="750"/>
              </a:spcBef>
            </a:pPr>
            <a:endParaRPr lang="en-US" b="1" dirty="0">
              <a:cs typeface="Calibri"/>
            </a:endParaRPr>
          </a:p>
          <a:p>
            <a:r>
              <a:rPr lang="en-US" b="1" dirty="0"/>
              <a:t>Extend Foundational Standards</a:t>
            </a:r>
            <a:endParaRPr lang="en-US" dirty="0"/>
          </a:p>
          <a:p>
            <a:pPr marL="4445">
              <a:lnSpc>
                <a:spcPct val="50000"/>
              </a:lnSpc>
              <a:spcBef>
                <a:spcPts val="750"/>
              </a:spcBef>
            </a:pPr>
            <a:endParaRPr lang="en-US" b="1" dirty="0">
              <a:cs typeface="Calibri"/>
            </a:endParaRPr>
          </a:p>
          <a:p>
            <a:pPr marL="4445">
              <a:lnSpc>
                <a:spcPct val="50000"/>
              </a:lnSpc>
              <a:spcBef>
                <a:spcPts val="750"/>
              </a:spcBef>
            </a:pPr>
            <a:r>
              <a:rPr lang="en-US" b="1" dirty="0"/>
              <a:t>Objectives</a:t>
            </a:r>
            <a:endParaRPr lang="en-GB" dirty="0">
              <a:cs typeface="Calibri"/>
            </a:endParaRPr>
          </a:p>
          <a:p>
            <a:pPr marL="285750" indent="-285750">
              <a:lnSpc>
                <a:spcPct val="90000"/>
              </a:lnSpc>
              <a:spcBef>
                <a:spcPts val="750"/>
              </a:spcBef>
              <a:buFont typeface="Arial,Sans-Serif"/>
              <a:buChar char="•"/>
            </a:pPr>
            <a:r>
              <a:rPr lang="en-US" dirty="0"/>
              <a:t>Improve understanding of what the variables are and how they are used</a:t>
            </a:r>
          </a:p>
          <a:p>
            <a:pPr marL="742950" lvl="1" indent="-285750">
              <a:lnSpc>
                <a:spcPct val="90000"/>
              </a:lnSpc>
              <a:spcBef>
                <a:spcPts val="375"/>
              </a:spcBef>
              <a:buFont typeface="Arial,Sans-Serif"/>
              <a:buChar char="•"/>
            </a:pPr>
            <a:r>
              <a:rPr lang="en-US" dirty="0"/>
              <a:t>Help users find the variables they need within the overwhelming set of available variables.</a:t>
            </a:r>
          </a:p>
          <a:p>
            <a:pPr marL="285750" indent="-285750">
              <a:spcBef>
                <a:spcPts val="750"/>
              </a:spcBef>
              <a:buFont typeface="Arial,Sans-Serif"/>
              <a:buChar char="•"/>
            </a:pPr>
            <a:r>
              <a:rPr lang="en-US" dirty="0"/>
              <a:t>Biomedical Concepts</a:t>
            </a:r>
          </a:p>
          <a:p>
            <a:pPr marL="742950" lvl="1" indent="-285750">
              <a:spcBef>
                <a:spcPts val="375"/>
              </a:spcBef>
              <a:buFont typeface="Arial,Sans-Serif"/>
              <a:buChar char="•"/>
            </a:pPr>
            <a:r>
              <a:rPr lang="en-US" dirty="0"/>
              <a:t>What variables are needed to specify the test</a:t>
            </a:r>
          </a:p>
          <a:p>
            <a:pPr marL="742950" lvl="1" indent="-285750">
              <a:spcBef>
                <a:spcPts val="375"/>
              </a:spcBef>
              <a:buFont typeface="Arial,Sans-Serif"/>
              <a:buChar char="•"/>
            </a:pPr>
            <a:r>
              <a:rPr lang="en-US" dirty="0"/>
              <a:t>Information on how the variables relate to each other</a:t>
            </a:r>
          </a:p>
          <a:p>
            <a:pPr marL="742950" lvl="1" indent="-285750">
              <a:spcBef>
                <a:spcPts val="375"/>
              </a:spcBef>
              <a:buFont typeface="Arial,Sans-Serif"/>
              <a:buChar char="•"/>
            </a:pPr>
            <a:r>
              <a:rPr lang="en-US" dirty="0"/>
              <a:t>Help build validation</a:t>
            </a:r>
          </a:p>
          <a:p>
            <a:pPr marL="742950" lvl="1" indent="-285750">
              <a:spcBef>
                <a:spcPts val="375"/>
              </a:spcBef>
              <a:buFont typeface="Arial,Sans-Serif"/>
              <a:buChar char="•"/>
            </a:pPr>
            <a:r>
              <a:rPr lang="en-US" dirty="0"/>
              <a:t>Help build transformation layer between CDASH and SDTM.</a:t>
            </a:r>
          </a:p>
          <a:p>
            <a:pPr marL="285750" indent="-285750">
              <a:lnSpc>
                <a:spcPct val="90000"/>
              </a:lnSpc>
              <a:spcBef>
                <a:spcPts val="750"/>
              </a:spcBef>
              <a:buFont typeface="Arial,Sans-Serif"/>
              <a:buChar char="•"/>
            </a:pPr>
            <a:r>
              <a:rPr lang="en-US" dirty="0"/>
              <a:t>Help with data collection – what pieces are needed</a:t>
            </a:r>
          </a:p>
          <a:p>
            <a:pPr marL="285750" indent="-285750">
              <a:lnSpc>
                <a:spcPct val="90000"/>
              </a:lnSpc>
              <a:spcBef>
                <a:spcPts val="750"/>
              </a:spcBef>
              <a:buFont typeface="Arial,Sans-Serif"/>
              <a:buChar char="•"/>
            </a:pPr>
            <a:r>
              <a:rPr lang="en-US" dirty="0"/>
              <a:t>Support analysis – what variables needed to define parameters for analysis</a:t>
            </a:r>
          </a:p>
          <a:p>
            <a:endParaRPr lang="en-US" dirty="0">
              <a:cs typeface="Calibri"/>
            </a:endParaRPr>
          </a:p>
        </p:txBody>
      </p:sp>
      <p:sp>
        <p:nvSpPr>
          <p:cNvPr id="4" name="Slide Number Placeholder 3"/>
          <p:cNvSpPr>
            <a:spLocks noGrp="1"/>
          </p:cNvSpPr>
          <p:nvPr>
            <p:ph type="sldNum" sz="quarter" idx="5"/>
          </p:nvPr>
        </p:nvSpPr>
        <p:spPr/>
        <p:txBody>
          <a:bodyPr/>
          <a:lstStyle/>
          <a:p>
            <a:fld id="{84E17163-B04C-C34A-8000-FDF58C3633A6}" type="slidenum">
              <a:rPr lang="en-US" smtClean="0"/>
              <a:t>10</a:t>
            </a:fld>
            <a:endParaRPr lang="en-US"/>
          </a:p>
        </p:txBody>
      </p:sp>
    </p:spTree>
    <p:extLst>
      <p:ext uri="{BB962C8B-B14F-4D97-AF65-F5344CB8AC3E}">
        <p14:creationId xmlns:p14="http://schemas.microsoft.com/office/powerpoint/2010/main" val="36962516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445">
              <a:lnSpc>
                <a:spcPct val="50000"/>
              </a:lnSpc>
              <a:spcBef>
                <a:spcPts val="750"/>
              </a:spcBef>
            </a:pPr>
            <a:endParaRPr lang="en-US" dirty="0"/>
          </a:p>
          <a:p>
            <a:r>
              <a:rPr lang="en-US" b="1" dirty="0"/>
              <a:t>Explicit Variable Relationships</a:t>
            </a:r>
            <a:endParaRPr lang="en-US" dirty="0"/>
          </a:p>
          <a:p>
            <a:pPr marL="4445">
              <a:lnSpc>
                <a:spcPct val="50000"/>
              </a:lnSpc>
              <a:spcBef>
                <a:spcPts val="750"/>
              </a:spcBef>
            </a:pPr>
            <a:endParaRPr lang="en-US" b="1" dirty="0">
              <a:cs typeface="Calibri"/>
            </a:endParaRPr>
          </a:p>
          <a:p>
            <a:r>
              <a:rPr lang="en-US" b="1" dirty="0"/>
              <a:t>Extend Foundational Standards</a:t>
            </a:r>
            <a:endParaRPr lang="en-US" dirty="0"/>
          </a:p>
          <a:p>
            <a:pPr marL="4445">
              <a:lnSpc>
                <a:spcPct val="50000"/>
              </a:lnSpc>
              <a:spcBef>
                <a:spcPts val="750"/>
              </a:spcBef>
            </a:pPr>
            <a:endParaRPr lang="en-US" b="1" dirty="0">
              <a:cs typeface="Calibri"/>
            </a:endParaRPr>
          </a:p>
          <a:p>
            <a:pPr marL="4445">
              <a:lnSpc>
                <a:spcPct val="50000"/>
              </a:lnSpc>
              <a:spcBef>
                <a:spcPts val="750"/>
              </a:spcBef>
            </a:pPr>
            <a:r>
              <a:rPr lang="en-US" b="1" dirty="0"/>
              <a:t>Objectives</a:t>
            </a:r>
            <a:endParaRPr lang="en-GB" dirty="0">
              <a:cs typeface="Calibri"/>
            </a:endParaRPr>
          </a:p>
          <a:p>
            <a:pPr marL="285750" indent="-285750">
              <a:lnSpc>
                <a:spcPct val="90000"/>
              </a:lnSpc>
              <a:spcBef>
                <a:spcPts val="750"/>
              </a:spcBef>
              <a:buFont typeface="Arial,Sans-Serif"/>
              <a:buChar char="•"/>
            </a:pPr>
            <a:r>
              <a:rPr lang="en-US" dirty="0"/>
              <a:t>Improve understanding of what the variables are and how they are used</a:t>
            </a:r>
          </a:p>
          <a:p>
            <a:pPr marL="742950" lvl="1" indent="-285750">
              <a:lnSpc>
                <a:spcPct val="90000"/>
              </a:lnSpc>
              <a:spcBef>
                <a:spcPts val="375"/>
              </a:spcBef>
              <a:buFont typeface="Arial,Sans-Serif"/>
              <a:buChar char="•"/>
            </a:pPr>
            <a:r>
              <a:rPr lang="en-US" dirty="0"/>
              <a:t>Help users find the variables they need within the overwhelming set of available variables.</a:t>
            </a:r>
          </a:p>
          <a:p>
            <a:pPr marL="285750" indent="-285750">
              <a:spcBef>
                <a:spcPts val="750"/>
              </a:spcBef>
              <a:buFont typeface="Arial,Sans-Serif"/>
              <a:buChar char="•"/>
            </a:pPr>
            <a:r>
              <a:rPr lang="en-US" dirty="0"/>
              <a:t>Biomedical Concepts</a:t>
            </a:r>
          </a:p>
          <a:p>
            <a:pPr marL="742950" lvl="1" indent="-285750">
              <a:spcBef>
                <a:spcPts val="375"/>
              </a:spcBef>
              <a:buFont typeface="Arial,Sans-Serif"/>
              <a:buChar char="•"/>
            </a:pPr>
            <a:r>
              <a:rPr lang="en-US" dirty="0"/>
              <a:t>What variables are needed to specify the test</a:t>
            </a:r>
          </a:p>
          <a:p>
            <a:pPr marL="742950" lvl="1" indent="-285750">
              <a:spcBef>
                <a:spcPts val="375"/>
              </a:spcBef>
              <a:buFont typeface="Arial,Sans-Serif"/>
              <a:buChar char="•"/>
            </a:pPr>
            <a:r>
              <a:rPr lang="en-US" dirty="0"/>
              <a:t>Information on how the variables relate to each other</a:t>
            </a:r>
          </a:p>
          <a:p>
            <a:pPr marL="742950" lvl="1" indent="-285750">
              <a:spcBef>
                <a:spcPts val="375"/>
              </a:spcBef>
              <a:buFont typeface="Arial,Sans-Serif"/>
              <a:buChar char="•"/>
            </a:pPr>
            <a:r>
              <a:rPr lang="en-US" dirty="0"/>
              <a:t>Help build validation</a:t>
            </a:r>
          </a:p>
          <a:p>
            <a:pPr marL="742950" lvl="1" indent="-285750">
              <a:spcBef>
                <a:spcPts val="375"/>
              </a:spcBef>
              <a:buFont typeface="Arial,Sans-Serif"/>
              <a:buChar char="•"/>
            </a:pPr>
            <a:r>
              <a:rPr lang="en-US" dirty="0"/>
              <a:t>Help build transformation layer between CDASH and SDTM.</a:t>
            </a:r>
          </a:p>
          <a:p>
            <a:pPr marL="285750" indent="-285750">
              <a:lnSpc>
                <a:spcPct val="90000"/>
              </a:lnSpc>
              <a:spcBef>
                <a:spcPts val="750"/>
              </a:spcBef>
              <a:buFont typeface="Arial,Sans-Serif"/>
              <a:buChar char="•"/>
            </a:pPr>
            <a:r>
              <a:rPr lang="en-US" dirty="0"/>
              <a:t>Help with data collection – what pieces are needed</a:t>
            </a:r>
          </a:p>
          <a:p>
            <a:pPr marL="285750" indent="-285750">
              <a:lnSpc>
                <a:spcPct val="90000"/>
              </a:lnSpc>
              <a:spcBef>
                <a:spcPts val="750"/>
              </a:spcBef>
              <a:buFont typeface="Arial,Sans-Serif"/>
              <a:buChar char="•"/>
            </a:pPr>
            <a:r>
              <a:rPr lang="en-US" dirty="0"/>
              <a:t>Support analysis – what variables needed to define parameters for analysis</a:t>
            </a:r>
          </a:p>
          <a:p>
            <a:endParaRPr lang="en-US" dirty="0">
              <a:cs typeface="Calibri"/>
            </a:endParaRPr>
          </a:p>
        </p:txBody>
      </p:sp>
      <p:sp>
        <p:nvSpPr>
          <p:cNvPr id="4" name="Slide Number Placeholder 3"/>
          <p:cNvSpPr>
            <a:spLocks noGrp="1"/>
          </p:cNvSpPr>
          <p:nvPr>
            <p:ph type="sldNum" sz="quarter" idx="5"/>
          </p:nvPr>
        </p:nvSpPr>
        <p:spPr/>
        <p:txBody>
          <a:bodyPr/>
          <a:lstStyle/>
          <a:p>
            <a:fld id="{84E17163-B04C-C34A-8000-FDF58C3633A6}" type="slidenum">
              <a:rPr lang="en-US" smtClean="0"/>
              <a:t>11</a:t>
            </a:fld>
            <a:endParaRPr lang="en-US"/>
          </a:p>
        </p:txBody>
      </p:sp>
    </p:spTree>
    <p:extLst>
      <p:ext uri="{BB962C8B-B14F-4D97-AF65-F5344CB8AC3E}">
        <p14:creationId xmlns:p14="http://schemas.microsoft.com/office/powerpoint/2010/main" val="321184431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pic>
        <p:nvPicPr>
          <p:cNvPr id="12" name="Picture 11">
            <a:extLst>
              <a:ext uri="{FF2B5EF4-FFF2-40B4-BE49-F238E27FC236}">
                <a16:creationId xmlns:a16="http://schemas.microsoft.com/office/drawing/2014/main" id="{1078FFEE-EA0C-5E4A-B1D2-8213F7094BAD}"/>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62" y="0"/>
            <a:ext cx="9134475" cy="5143500"/>
          </a:xfrm>
          <a:prstGeom prst="rect">
            <a:avLst/>
          </a:prstGeom>
        </p:spPr>
      </p:pic>
      <p:sp>
        <p:nvSpPr>
          <p:cNvPr id="8" name="Rectangle 7">
            <a:extLst>
              <a:ext uri="{FF2B5EF4-FFF2-40B4-BE49-F238E27FC236}">
                <a16:creationId xmlns:a16="http://schemas.microsoft.com/office/drawing/2014/main" id="{ECC4787D-0744-8047-A68C-F117D26CFC58}"/>
              </a:ext>
            </a:extLst>
          </p:cNvPr>
          <p:cNvSpPr/>
          <p:nvPr userDrawn="1"/>
        </p:nvSpPr>
        <p:spPr>
          <a:xfrm>
            <a:off x="1648918" y="1139639"/>
            <a:ext cx="7495082" cy="23246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ctrTitle"/>
          </p:nvPr>
        </p:nvSpPr>
        <p:spPr>
          <a:xfrm>
            <a:off x="2077690" y="1154590"/>
            <a:ext cx="6781830" cy="1362472"/>
          </a:xfrm>
        </p:spPr>
        <p:txBody>
          <a:bodyPr anchor="ctr">
            <a:normAutofit/>
          </a:bodyPr>
          <a:lstStyle>
            <a:lvl1pPr algn="l">
              <a:defRPr sz="2400" b="1">
                <a:solidFill>
                  <a:schemeClr val="bg1"/>
                </a:solidFill>
              </a:defRPr>
            </a:lvl1pPr>
          </a:lstStyle>
          <a:p>
            <a:r>
              <a:rPr lang="en-US" dirty="0"/>
              <a:t>Click to edit Master title style</a:t>
            </a:r>
          </a:p>
        </p:txBody>
      </p:sp>
      <p:sp>
        <p:nvSpPr>
          <p:cNvPr id="3" name="Subtitle 2"/>
          <p:cNvSpPr>
            <a:spLocks noGrp="1"/>
          </p:cNvSpPr>
          <p:nvPr>
            <p:ph type="subTitle" idx="1"/>
          </p:nvPr>
        </p:nvSpPr>
        <p:spPr>
          <a:xfrm>
            <a:off x="2077690" y="2648262"/>
            <a:ext cx="6781830" cy="600472"/>
          </a:xfrm>
        </p:spPr>
        <p:txBody>
          <a:bodyPr>
            <a:normAutofit/>
          </a:bodyPr>
          <a:lstStyle>
            <a:lvl1pPr marL="0" indent="0" algn="l">
              <a:buNone/>
              <a:defRPr sz="1200">
                <a:solidFill>
                  <a:schemeClr val="bg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Click to edit Master subtitle style</a:t>
            </a:r>
          </a:p>
        </p:txBody>
      </p:sp>
    </p:spTree>
    <p:extLst>
      <p:ext uri="{BB962C8B-B14F-4D97-AF65-F5344CB8AC3E}">
        <p14:creationId xmlns:p14="http://schemas.microsoft.com/office/powerpoint/2010/main" val="3199307424"/>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4" name="Slide Number Placeholder 3"/>
          <p:cNvSpPr>
            <a:spLocks noGrp="1"/>
          </p:cNvSpPr>
          <p:nvPr>
            <p:ph type="sldNum" sz="quarter" idx="12"/>
          </p:nvPr>
        </p:nvSpPr>
        <p:spPr/>
        <p:txBody>
          <a:bodyPr/>
          <a:lstStyle/>
          <a:p>
            <a:fld id="{EB4FF9C4-EEBF-D24D-8A4E-C0B9CCE3F975}" type="slidenum">
              <a:rPr lang="en-US" smtClean="0"/>
              <a:t>‹#›</a:t>
            </a:fld>
            <a:endParaRPr lang="en-US"/>
          </a:p>
        </p:txBody>
      </p:sp>
      <p:sp>
        <p:nvSpPr>
          <p:cNvPr id="3"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Tree>
    <p:extLst>
      <p:ext uri="{BB962C8B-B14F-4D97-AF65-F5344CB8AC3E}">
        <p14:creationId xmlns:p14="http://schemas.microsoft.com/office/powerpoint/2010/main" val="42242630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cSld name="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626364" y="192024"/>
            <a:ext cx="7891272" cy="457200"/>
          </a:xfrm>
        </p:spPr>
        <p:txBody>
          <a:bodyPr anchor="ctr" anchorCtr="0">
            <a:noAutofit/>
          </a:bodyPr>
          <a:lstStyle>
            <a:lvl1pPr algn="ctr">
              <a:defRPr>
                <a:solidFill>
                  <a:schemeClr val="tx2"/>
                </a:solidFill>
              </a:defRPr>
            </a:lvl1pPr>
          </a:lstStyle>
          <a:p>
            <a:r>
              <a:rPr lang="en-US" dirty="0"/>
              <a:t>Click to Edit Title</a:t>
            </a:r>
          </a:p>
        </p:txBody>
      </p:sp>
      <p:sp>
        <p:nvSpPr>
          <p:cNvPr id="6" name="Text Placeholder 2"/>
          <p:cNvSpPr>
            <a:spLocks noGrp="1"/>
          </p:cNvSpPr>
          <p:nvPr>
            <p:ph type="body" sz="quarter" idx="12" hasCustomPrompt="1"/>
          </p:nvPr>
        </p:nvSpPr>
        <p:spPr>
          <a:xfrm flipH="1">
            <a:off x="626364" y="640080"/>
            <a:ext cx="7891272" cy="274320"/>
          </a:xfrm>
        </p:spPr>
        <p:txBody>
          <a:bodyPr wrap="square" anchor="ctr">
            <a:noAutofit/>
          </a:bodyPr>
          <a:lstStyle>
            <a:lvl1pPr marL="0" indent="0" algn="ctr">
              <a:lnSpc>
                <a:spcPct val="100000"/>
              </a:lnSpc>
              <a:spcBef>
                <a:spcPts val="0"/>
              </a:spcBef>
              <a:buFont typeface="Arial" pitchFamily="34" charset="0"/>
              <a:buNone/>
              <a:defRPr sz="1650" b="0" cap="none" baseline="0">
                <a:solidFill>
                  <a:schemeClr val="accent1"/>
                </a:solidFill>
                <a:latin typeface="+mj-lt"/>
              </a:defRPr>
            </a:lvl1pPr>
          </a:lstStyle>
          <a:p>
            <a:pPr lvl="0"/>
            <a:r>
              <a:rPr lang="en-US" dirty="0"/>
              <a:t>Click to edit subtitle</a:t>
            </a:r>
          </a:p>
        </p:txBody>
      </p:sp>
      <p:sp>
        <p:nvSpPr>
          <p:cNvPr id="4" name="Content Placeholder 3"/>
          <p:cNvSpPr>
            <a:spLocks noGrp="1"/>
          </p:cNvSpPr>
          <p:nvPr>
            <p:ph sz="quarter" idx="11" hasCustomPrompt="1"/>
          </p:nvPr>
        </p:nvSpPr>
        <p:spPr>
          <a:xfrm>
            <a:off x="626364" y="1016461"/>
            <a:ext cx="7891272" cy="3642853"/>
          </a:xfrm>
        </p:spPr>
        <p:txBody>
          <a:bodyPr wrap="square" anchor="t" anchorCtr="0">
            <a:normAutofit/>
          </a:bodyPr>
          <a:lstStyle>
            <a:lvl1pPr>
              <a:defRPr baseline="0">
                <a:solidFill>
                  <a:schemeClr val="tx2"/>
                </a:solidFill>
              </a:defRPr>
            </a:lvl1pPr>
            <a:lvl2pPr>
              <a:buClr>
                <a:schemeClr val="tx1">
                  <a:lumMod val="65000"/>
                  <a:lumOff val="35000"/>
                </a:schemeClr>
              </a:buClr>
              <a:defRPr baseline="0">
                <a:solidFill>
                  <a:schemeClr val="tx1">
                    <a:lumMod val="65000"/>
                    <a:lumOff val="35000"/>
                  </a:schemeClr>
                </a:solidFill>
              </a:defRPr>
            </a:lvl2pPr>
            <a:lvl3pPr>
              <a:buClr>
                <a:schemeClr val="tx1">
                  <a:lumMod val="65000"/>
                  <a:lumOff val="35000"/>
                </a:schemeClr>
              </a:buClr>
              <a:defRPr baseline="0">
                <a:solidFill>
                  <a:schemeClr val="tx1">
                    <a:lumMod val="65000"/>
                    <a:lumOff val="35000"/>
                  </a:schemeClr>
                </a:solidFill>
              </a:defRPr>
            </a:lvl3pPr>
            <a:lvl4pPr>
              <a:buClr>
                <a:schemeClr val="tx1">
                  <a:lumMod val="65000"/>
                  <a:lumOff val="35000"/>
                </a:schemeClr>
              </a:buClr>
              <a:defRPr baseline="0">
                <a:solidFill>
                  <a:schemeClr val="tx1">
                    <a:lumMod val="65000"/>
                    <a:lumOff val="35000"/>
                  </a:schemeClr>
                </a:solidFill>
              </a:defRPr>
            </a:lvl4pPr>
            <a:lvl5pPr>
              <a:buClr>
                <a:schemeClr val="tx1">
                  <a:lumMod val="65000"/>
                  <a:lumOff val="35000"/>
                </a:schemeClr>
              </a:buClr>
              <a:defRPr baseline="0">
                <a:solidFill>
                  <a:schemeClr val="tx1">
                    <a:lumMod val="65000"/>
                    <a:lumOff val="35000"/>
                  </a:schemeClr>
                </a:solidFill>
              </a:defRPr>
            </a:lvl5pPr>
          </a:lstStyle>
          <a:p>
            <a:pPr lvl="0"/>
            <a:r>
              <a:rPr lang="en-US" dirty="0"/>
              <a:t>Click to add text or click an icon to add other content types.</a:t>
            </a:r>
          </a:p>
          <a:p>
            <a:pPr lvl="1"/>
            <a:r>
              <a:rPr lang="en-US" dirty="0"/>
              <a:t>Second level</a:t>
            </a:r>
          </a:p>
          <a:p>
            <a:pPr lvl="2"/>
            <a:r>
              <a:rPr lang="en-US" dirty="0"/>
              <a:t>Third level</a:t>
            </a:r>
          </a:p>
        </p:txBody>
      </p:sp>
      <p:sp>
        <p:nvSpPr>
          <p:cNvPr id="11" name="Slide Number Placeholder 4"/>
          <p:cNvSpPr>
            <a:spLocks noGrp="1"/>
          </p:cNvSpPr>
          <p:nvPr>
            <p:ph type="sldNum" sz="quarter" idx="14"/>
          </p:nvPr>
        </p:nvSpPr>
        <p:spPr/>
        <p:txBody>
          <a:bodyPr/>
          <a:lstStyle/>
          <a:p>
            <a:fld id="{4976208B-6111-490B-8CEC-FFB249DB2100}" type="slidenum">
              <a:rPr lang="en-US" smtClean="0"/>
              <a:pPr/>
              <a:t>‹#›</a:t>
            </a:fld>
            <a:endParaRPr lang="en-US" dirty="0"/>
          </a:p>
        </p:txBody>
      </p:sp>
    </p:spTree>
    <p:extLst>
      <p:ext uri="{BB962C8B-B14F-4D97-AF65-F5344CB8AC3E}">
        <p14:creationId xmlns:p14="http://schemas.microsoft.com/office/powerpoint/2010/main" val="811285460"/>
      </p:ext>
    </p:extLst>
  </p:cSld>
  <p:clrMapOvr>
    <a:masterClrMapping/>
  </p:clrMapOvr>
  <p:transition>
    <p:fade/>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4_Custom Layout">
    <p:spTree>
      <p:nvGrpSpPr>
        <p:cNvPr id="1" name=""/>
        <p:cNvGrpSpPr/>
        <p:nvPr/>
      </p:nvGrpSpPr>
      <p:grpSpPr>
        <a:xfrm>
          <a:off x="0" y="0"/>
          <a:ext cx="0" cy="0"/>
          <a:chOff x="0" y="0"/>
          <a:chExt cx="0" cy="0"/>
        </a:xfrm>
      </p:grpSpPr>
      <p:pic>
        <p:nvPicPr>
          <p:cNvPr id="5" name="Picture 4" descr="Graphical user interface&#10;&#10;Description automatically generated">
            <a:extLst>
              <a:ext uri="{FF2B5EF4-FFF2-40B4-BE49-F238E27FC236}">
                <a16:creationId xmlns:a16="http://schemas.microsoft.com/office/drawing/2014/main" id="{D66D06A5-54F6-382E-5A53-43D36CF5AF38}"/>
              </a:ext>
            </a:extLst>
          </p:cNvPr>
          <p:cNvPicPr>
            <a:picLocks noChangeAspect="1"/>
          </p:cNvPicPr>
          <p:nvPr userDrawn="1"/>
        </p:nvPicPr>
        <p:blipFill>
          <a:blip r:embed="rId2"/>
          <a:stretch>
            <a:fillRect/>
          </a:stretch>
        </p:blipFill>
        <p:spPr>
          <a:xfrm>
            <a:off x="0" y="0"/>
            <a:ext cx="9144000" cy="5143501"/>
          </a:xfrm>
          <a:prstGeom prst="rect">
            <a:avLst/>
          </a:prstGeom>
        </p:spPr>
      </p:pic>
      <p:sp>
        <p:nvSpPr>
          <p:cNvPr id="7" name="Title 1">
            <a:extLst>
              <a:ext uri="{FF2B5EF4-FFF2-40B4-BE49-F238E27FC236}">
                <a16:creationId xmlns:a16="http://schemas.microsoft.com/office/drawing/2014/main" id="{1276289B-55C8-40FA-889A-2AECA774D218}"/>
              </a:ext>
            </a:extLst>
          </p:cNvPr>
          <p:cNvSpPr>
            <a:spLocks noGrp="1"/>
          </p:cNvSpPr>
          <p:nvPr>
            <p:ph type="ctrTitle" hasCustomPrompt="1"/>
          </p:nvPr>
        </p:nvSpPr>
        <p:spPr>
          <a:xfrm>
            <a:off x="3048267" y="3962400"/>
            <a:ext cx="5625378" cy="397578"/>
          </a:xfrm>
        </p:spPr>
        <p:txBody>
          <a:bodyPr anchor="ctr">
            <a:normAutofit/>
          </a:bodyPr>
          <a:lstStyle>
            <a:lvl1pPr algn="r">
              <a:defRPr sz="2000" b="1">
                <a:solidFill>
                  <a:schemeClr val="tx1"/>
                </a:solidFill>
              </a:defRPr>
            </a:lvl1pPr>
          </a:lstStyle>
          <a:p>
            <a:r>
              <a:rPr lang="en-US" dirty="0"/>
              <a:t>Presentation Title</a:t>
            </a:r>
          </a:p>
        </p:txBody>
      </p:sp>
      <p:sp>
        <p:nvSpPr>
          <p:cNvPr id="8" name="Subtitle 2">
            <a:extLst>
              <a:ext uri="{FF2B5EF4-FFF2-40B4-BE49-F238E27FC236}">
                <a16:creationId xmlns:a16="http://schemas.microsoft.com/office/drawing/2014/main" id="{8FBB06B2-CEED-4837-A8D1-3F28461021FA}"/>
              </a:ext>
            </a:extLst>
          </p:cNvPr>
          <p:cNvSpPr>
            <a:spLocks noGrp="1"/>
          </p:cNvSpPr>
          <p:nvPr>
            <p:ph type="subTitle" idx="1" hasCustomPrompt="1"/>
          </p:nvPr>
        </p:nvSpPr>
        <p:spPr>
          <a:xfrm>
            <a:off x="3892550" y="4359979"/>
            <a:ext cx="4781095" cy="783522"/>
          </a:xfrm>
        </p:spPr>
        <p:txBody>
          <a:bodyPr>
            <a:normAutofit/>
          </a:bodyPr>
          <a:lstStyle>
            <a:lvl1pPr marL="0" indent="0" algn="r">
              <a:lnSpc>
                <a:spcPct val="100000"/>
              </a:lnSpc>
              <a:spcBef>
                <a:spcPts val="0"/>
              </a:spcBef>
              <a:buNone/>
              <a:defRPr sz="1200">
                <a:solidFill>
                  <a:schemeClr val="tx1"/>
                </a:solidFill>
              </a:defRPr>
            </a:lvl1pPr>
            <a:lvl2pPr marL="342900" indent="0" algn="ctr">
              <a:buNone/>
              <a:defRPr sz="1500"/>
            </a:lvl2pPr>
            <a:lvl3pPr marL="685800" indent="0" algn="ctr">
              <a:buNone/>
              <a:defRPr sz="1350"/>
            </a:lvl3pPr>
            <a:lvl4pPr marL="1028700" indent="0" algn="ctr">
              <a:buNone/>
              <a:defRPr sz="1200"/>
            </a:lvl4pPr>
            <a:lvl5pPr marL="1371600" indent="0" algn="ctr">
              <a:buNone/>
              <a:defRPr sz="1200"/>
            </a:lvl5pPr>
            <a:lvl6pPr marL="1714500" indent="0" algn="ctr">
              <a:buNone/>
              <a:defRPr sz="1200"/>
            </a:lvl6pPr>
            <a:lvl7pPr marL="2057400" indent="0" algn="ctr">
              <a:buNone/>
              <a:defRPr sz="1200"/>
            </a:lvl7pPr>
            <a:lvl8pPr marL="2400300" indent="0" algn="ctr">
              <a:buNone/>
              <a:defRPr sz="1200"/>
            </a:lvl8pPr>
            <a:lvl9pPr marL="2743200" indent="0" algn="ctr">
              <a:buNone/>
              <a:defRPr sz="1200"/>
            </a:lvl9pPr>
          </a:lstStyle>
          <a:p>
            <a:r>
              <a:rPr lang="en-US" dirty="0"/>
              <a:t>Presented by John Smith, Job Title, Department, Company Name</a:t>
            </a:r>
          </a:p>
          <a:p>
            <a:r>
              <a:rPr lang="en-US" dirty="0"/>
              <a:t>Day Month 2020</a:t>
            </a:r>
          </a:p>
        </p:txBody>
      </p:sp>
    </p:spTree>
    <p:extLst>
      <p:ext uri="{BB962C8B-B14F-4D97-AF65-F5344CB8AC3E}">
        <p14:creationId xmlns:p14="http://schemas.microsoft.com/office/powerpoint/2010/main" val="313756594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obj" preserve="1">
  <p:cSld name="Agenda">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18903408-9362-EC46-8776-E9E810266D79}"/>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62" y="0"/>
            <a:ext cx="9134475" cy="5143500"/>
          </a:xfrm>
          <a:prstGeom prst="rect">
            <a:avLst/>
          </a:prstGeom>
        </p:spPr>
      </p:pic>
      <p:sp>
        <p:nvSpPr>
          <p:cNvPr id="11" name="Rectangle 10">
            <a:extLst>
              <a:ext uri="{FF2B5EF4-FFF2-40B4-BE49-F238E27FC236}">
                <a16:creationId xmlns:a16="http://schemas.microsoft.com/office/drawing/2014/main" id="{2409DADF-D9E6-A04F-8A80-7622E2E18903}"/>
              </a:ext>
            </a:extLst>
          </p:cNvPr>
          <p:cNvSpPr/>
          <p:nvPr userDrawn="1"/>
        </p:nvSpPr>
        <p:spPr>
          <a:xfrm>
            <a:off x="1562470" y="0"/>
            <a:ext cx="7581530" cy="5143500"/>
          </a:xfrm>
          <a:prstGeom prst="rect">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2041864" y="273845"/>
            <a:ext cx="6644935" cy="2101242"/>
          </a:xfrm>
        </p:spPr>
        <p:txBody>
          <a:bodyPr anchor="b"/>
          <a:lstStyle>
            <a:lvl1pPr>
              <a:defRPr b="1">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2041864" y="2551580"/>
            <a:ext cx="6644935" cy="2081143"/>
          </a:xfrm>
        </p:spPr>
        <p:txBody>
          <a:bodyPr/>
          <a:lstStyle>
            <a:lvl1pPr marL="342900" indent="-334963">
              <a:buFont typeface="+mj-lt"/>
              <a:buAutoNum type="arabicPeriod"/>
              <a:tabLst/>
              <a:defRPr>
                <a:solidFill>
                  <a:schemeClr val="bg1"/>
                </a:solidFill>
              </a:defRPr>
            </a:lvl1pPr>
            <a:lvl2pPr marL="385763" indent="-151210">
              <a:buFont typeface="+mj-lt"/>
              <a:buAutoNum type="arabicPeriod"/>
              <a:tabLst/>
              <a:defRPr>
                <a:solidFill>
                  <a:schemeClr val="bg1"/>
                </a:solidFill>
              </a:defRPr>
            </a:lvl2pPr>
            <a:lvl3pPr marL="560785" indent="-175022">
              <a:buFont typeface="+mj-lt"/>
              <a:buAutoNum type="arabicPeriod"/>
              <a:tabLst/>
              <a:defRPr>
                <a:solidFill>
                  <a:schemeClr val="bg1"/>
                </a:solidFill>
              </a:defRPr>
            </a:lvl3pPr>
            <a:lvl4pPr marL="731044" indent="-175022">
              <a:buFont typeface="+mj-lt"/>
              <a:buAutoNum type="arabicPeriod"/>
              <a:tabLst/>
              <a:defRPr>
                <a:solidFill>
                  <a:schemeClr val="bg1"/>
                </a:solidFill>
              </a:defRPr>
            </a:lvl4pPr>
            <a:lvl5pPr marL="901304" indent="-170260">
              <a:buFont typeface="+mj-lt"/>
              <a:buAutoNum type="arabicPeriod"/>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24712676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6" name="Slide Number Placeholder 5"/>
          <p:cNvSpPr>
            <a:spLocks noGrp="1"/>
          </p:cNvSpPr>
          <p:nvPr>
            <p:ph type="sldNum" sz="quarter" idx="12"/>
          </p:nvPr>
        </p:nvSpPr>
        <p:spPr/>
        <p:txBody>
          <a:bodyPr/>
          <a:lstStyle/>
          <a:p>
            <a:fld id="{EB4FF9C4-EEBF-D24D-8A4E-C0B9CCE3F975}" type="slidenum">
              <a:rPr lang="en-US" smtClean="0"/>
              <a:t>‹#›</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Tree>
    <p:extLst>
      <p:ext uri="{BB962C8B-B14F-4D97-AF65-F5344CB8AC3E}">
        <p14:creationId xmlns:p14="http://schemas.microsoft.com/office/powerpoint/2010/main" val="86461966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obj" preserve="1">
  <p:cSld name="Section Header">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96103351-EB45-234F-8697-DE91E6664007}"/>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62" y="0"/>
            <a:ext cx="9134475" cy="5143500"/>
          </a:xfrm>
          <a:prstGeom prst="rect">
            <a:avLst/>
          </a:prstGeom>
        </p:spPr>
      </p:pic>
      <p:sp>
        <p:nvSpPr>
          <p:cNvPr id="7" name="Rectangle 6">
            <a:extLst>
              <a:ext uri="{FF2B5EF4-FFF2-40B4-BE49-F238E27FC236}">
                <a16:creationId xmlns:a16="http://schemas.microsoft.com/office/drawing/2014/main" id="{2DDB1314-0315-DB4C-AE95-AFD46FB209DC}"/>
              </a:ext>
            </a:extLst>
          </p:cNvPr>
          <p:cNvSpPr/>
          <p:nvPr userDrawn="1"/>
        </p:nvSpPr>
        <p:spPr>
          <a:xfrm>
            <a:off x="1562470" y="0"/>
            <a:ext cx="758153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350"/>
          </a:p>
        </p:txBody>
      </p:sp>
      <p:sp>
        <p:nvSpPr>
          <p:cNvPr id="2" name="Title 1"/>
          <p:cNvSpPr>
            <a:spLocks noGrp="1"/>
          </p:cNvSpPr>
          <p:nvPr>
            <p:ph type="title"/>
          </p:nvPr>
        </p:nvSpPr>
        <p:spPr>
          <a:xfrm>
            <a:off x="2041864" y="273845"/>
            <a:ext cx="6644935" cy="2101242"/>
          </a:xfrm>
        </p:spPr>
        <p:txBody>
          <a:bodyPr anchor="b"/>
          <a:lstStyle>
            <a:lvl1pPr>
              <a:defRPr b="1">
                <a:solidFill>
                  <a:schemeClr val="bg1"/>
                </a:solidFill>
              </a:defRPr>
            </a:lvl1pPr>
          </a:lstStyle>
          <a:p>
            <a:r>
              <a:rPr lang="en-US" dirty="0"/>
              <a:t>Click to edit Master title style</a:t>
            </a:r>
          </a:p>
        </p:txBody>
      </p:sp>
      <p:sp>
        <p:nvSpPr>
          <p:cNvPr id="3" name="Content Placeholder 2"/>
          <p:cNvSpPr>
            <a:spLocks noGrp="1"/>
          </p:cNvSpPr>
          <p:nvPr>
            <p:ph idx="1"/>
          </p:nvPr>
        </p:nvSpPr>
        <p:spPr>
          <a:xfrm>
            <a:off x="2041864" y="2551580"/>
            <a:ext cx="6644935" cy="2081143"/>
          </a:xfrm>
        </p:spPr>
        <p:txBody>
          <a:bodyPr/>
          <a:lstStyle>
            <a:lvl1pPr marL="0" indent="0">
              <a:buFont typeface="+mj-lt"/>
              <a:buNone/>
              <a:tabLst/>
              <a:defRPr sz="1800">
                <a:solidFill>
                  <a:schemeClr val="bg1"/>
                </a:solidFill>
              </a:defRPr>
            </a:lvl1pPr>
            <a:lvl2pPr marL="4763" indent="0">
              <a:buFont typeface="+mj-lt"/>
              <a:buNone/>
              <a:tabLst/>
              <a:defRPr>
                <a:solidFill>
                  <a:schemeClr val="bg1"/>
                </a:solidFill>
              </a:defRPr>
            </a:lvl2pPr>
            <a:lvl3pPr marL="4763" indent="0">
              <a:buFont typeface="+mj-lt"/>
              <a:buNone/>
              <a:tabLst/>
              <a:defRPr>
                <a:solidFill>
                  <a:schemeClr val="bg1"/>
                </a:solidFill>
              </a:defRPr>
            </a:lvl3pPr>
            <a:lvl4pPr marL="4763" indent="0">
              <a:buFont typeface="+mj-lt"/>
              <a:buNone/>
              <a:tabLst/>
              <a:defRPr>
                <a:solidFill>
                  <a:schemeClr val="bg1"/>
                </a:solidFill>
              </a:defRPr>
            </a:lvl4pPr>
            <a:lvl5pPr marL="4763" indent="0">
              <a:buFont typeface="+mj-lt"/>
              <a:buNone/>
              <a:tabLst/>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Tree>
    <p:extLst>
      <p:ext uri="{BB962C8B-B14F-4D97-AF65-F5344CB8AC3E}">
        <p14:creationId xmlns:p14="http://schemas.microsoft.com/office/powerpoint/2010/main" val="34079177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type="obj" preserve="1">
  <p:cSld name="Closing Side">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DEC5F5DB-D0B7-B844-A4AC-647C44C65C86}"/>
              </a:ext>
            </a:extLst>
          </p:cNvPr>
          <p:cNvPicPr>
            <a:picLocks noChangeAspect="1"/>
          </p:cNvPicPr>
          <p:nvPr userDrawn="1"/>
        </p:nvPicPr>
        <p:blipFill>
          <a:blip r:embed="rId2" cstate="screen">
            <a:extLst>
              <a:ext uri="{28A0092B-C50C-407E-A947-70E740481C1C}">
                <a14:useLocalDpi xmlns:a14="http://schemas.microsoft.com/office/drawing/2010/main"/>
              </a:ext>
            </a:extLst>
          </a:blip>
          <a:stretch>
            <a:fillRect/>
          </a:stretch>
        </p:blipFill>
        <p:spPr>
          <a:xfrm>
            <a:off x="4762" y="0"/>
            <a:ext cx="9134475" cy="5143500"/>
          </a:xfrm>
          <a:prstGeom prst="rect">
            <a:avLst/>
          </a:prstGeom>
        </p:spPr>
      </p:pic>
      <p:sp>
        <p:nvSpPr>
          <p:cNvPr id="2" name="Title 1"/>
          <p:cNvSpPr>
            <a:spLocks noGrp="1"/>
          </p:cNvSpPr>
          <p:nvPr>
            <p:ph type="title"/>
          </p:nvPr>
        </p:nvSpPr>
        <p:spPr>
          <a:xfrm>
            <a:off x="2037790" y="273845"/>
            <a:ext cx="6078069" cy="2101242"/>
          </a:xfrm>
        </p:spPr>
        <p:txBody>
          <a:bodyPr anchor="b"/>
          <a:lstStyle>
            <a:lvl1pPr>
              <a:defRPr b="1">
                <a:solidFill>
                  <a:schemeClr val="tx1"/>
                </a:solidFill>
              </a:defRPr>
            </a:lvl1pPr>
          </a:lstStyle>
          <a:p>
            <a:r>
              <a:rPr lang="en-US" dirty="0"/>
              <a:t>Click to edit Master title style</a:t>
            </a:r>
          </a:p>
        </p:txBody>
      </p:sp>
      <p:sp>
        <p:nvSpPr>
          <p:cNvPr id="3" name="Content Placeholder 2"/>
          <p:cNvSpPr>
            <a:spLocks noGrp="1"/>
          </p:cNvSpPr>
          <p:nvPr>
            <p:ph idx="1"/>
          </p:nvPr>
        </p:nvSpPr>
        <p:spPr>
          <a:xfrm>
            <a:off x="2037790" y="2551580"/>
            <a:ext cx="6078069" cy="1752166"/>
          </a:xfrm>
        </p:spPr>
        <p:txBody>
          <a:bodyPr>
            <a:normAutofit/>
          </a:bodyPr>
          <a:lstStyle>
            <a:lvl1pPr marL="0" indent="0">
              <a:buFont typeface="+mj-lt"/>
              <a:buNone/>
              <a:tabLst/>
              <a:defRPr sz="900">
                <a:solidFill>
                  <a:schemeClr val="tx1"/>
                </a:solidFill>
              </a:defRPr>
            </a:lvl1pPr>
            <a:lvl2pPr marL="133350" indent="-128588">
              <a:buFont typeface="Arial" panose="020B0604020202020204" pitchFamily="34" charset="0"/>
              <a:buChar char="•"/>
              <a:tabLst/>
              <a:defRPr sz="900">
                <a:solidFill>
                  <a:schemeClr val="tx1"/>
                </a:solidFill>
              </a:defRPr>
            </a:lvl2pPr>
            <a:lvl3pPr marL="133350" indent="-128588">
              <a:buFont typeface="Arial" panose="020B0604020202020204" pitchFamily="34" charset="0"/>
              <a:buChar char="•"/>
              <a:tabLst/>
              <a:defRPr sz="900">
                <a:solidFill>
                  <a:schemeClr val="tx1"/>
                </a:solidFill>
              </a:defRPr>
            </a:lvl3pPr>
            <a:lvl4pPr marL="133350" indent="-128588">
              <a:buFont typeface="Arial" panose="020B0604020202020204" pitchFamily="34" charset="0"/>
              <a:buChar char="•"/>
              <a:tabLst/>
              <a:defRPr sz="900">
                <a:solidFill>
                  <a:schemeClr val="tx1"/>
                </a:solidFill>
              </a:defRPr>
            </a:lvl4pPr>
            <a:lvl5pPr marL="133350" indent="-128588">
              <a:buFont typeface="Arial" panose="020B0604020202020204" pitchFamily="34" charset="0"/>
              <a:buChar char="•"/>
              <a:tabLst/>
              <a:defRPr sz="900">
                <a:solidFill>
                  <a:schemeClr val="tx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pic>
        <p:nvPicPr>
          <p:cNvPr id="5" name="Picture 4">
            <a:extLst>
              <a:ext uri="{FF2B5EF4-FFF2-40B4-BE49-F238E27FC236}">
                <a16:creationId xmlns:a16="http://schemas.microsoft.com/office/drawing/2014/main" id="{1271A794-C745-1542-AC4C-A0D07A44D2EE}"/>
              </a:ext>
            </a:extLst>
          </p:cNvPr>
          <p:cNvPicPr>
            <a:picLocks noChangeAspect="1"/>
          </p:cNvPicPr>
          <p:nvPr userDrawn="1"/>
        </p:nvPicPr>
        <p:blipFill>
          <a:blip r:embed="rId3" cstate="screen">
            <a:extLst>
              <a:ext uri="{28A0092B-C50C-407E-A947-70E740481C1C}">
                <a14:useLocalDpi xmlns:a14="http://schemas.microsoft.com/office/drawing/2010/main"/>
              </a:ext>
            </a:extLst>
          </a:blip>
          <a:stretch>
            <a:fillRect/>
          </a:stretch>
        </p:blipFill>
        <p:spPr>
          <a:xfrm>
            <a:off x="2037791" y="4457700"/>
            <a:ext cx="1076325" cy="342000"/>
          </a:xfrm>
          <a:prstGeom prst="rect">
            <a:avLst/>
          </a:prstGeom>
        </p:spPr>
      </p:pic>
    </p:spTree>
    <p:extLst>
      <p:ext uri="{BB962C8B-B14F-4D97-AF65-F5344CB8AC3E}">
        <p14:creationId xmlns:p14="http://schemas.microsoft.com/office/powerpoint/2010/main" val="323697032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800100" y="1111250"/>
            <a:ext cx="3819525" cy="3521473"/>
          </a:xfrm>
        </p:spPr>
        <p:txBody>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5076824" y="1111250"/>
            <a:ext cx="3609975" cy="3521473"/>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p:cNvSpPr>
          <p:nvPr>
            <p:ph type="sldNum" sz="quarter" idx="12"/>
          </p:nvPr>
        </p:nvSpPr>
        <p:spPr/>
        <p:txBody>
          <a:bodyPr/>
          <a:lstStyle/>
          <a:p>
            <a:fld id="{EB4FF9C4-EEBF-D24D-8A4E-C0B9CCE3F975}" type="slidenum">
              <a:rPr lang="en-US" smtClean="0"/>
              <a:t>‹#›</a:t>
            </a:fld>
            <a:endParaRPr lang="en-US"/>
          </a:p>
        </p:txBody>
      </p:sp>
      <p:sp>
        <p:nvSpPr>
          <p:cNvPr id="6"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Tree>
    <p:extLst>
      <p:ext uri="{BB962C8B-B14F-4D97-AF65-F5344CB8AC3E}">
        <p14:creationId xmlns:p14="http://schemas.microsoft.com/office/powerpoint/2010/main" val="305252679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Title-Content-Callou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800100" y="1111250"/>
            <a:ext cx="7886699" cy="1410074"/>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Slide Number Placeholder 6"/>
          <p:cNvSpPr>
            <a:spLocks noGrp="1"/>
          </p:cNvSpPr>
          <p:nvPr>
            <p:ph type="sldNum" sz="quarter" idx="12"/>
          </p:nvPr>
        </p:nvSpPr>
        <p:spPr/>
        <p:txBody>
          <a:bodyPr/>
          <a:lstStyle/>
          <a:p>
            <a:fld id="{EB4FF9C4-EEBF-D24D-8A4E-C0B9CCE3F975}" type="slidenum">
              <a:rPr lang="en-US" smtClean="0"/>
              <a:t>‹#›</a:t>
            </a:fld>
            <a:endParaRPr lang="en-US"/>
          </a:p>
        </p:txBody>
      </p:sp>
      <p:sp>
        <p:nvSpPr>
          <p:cNvPr id="9" name="Picture Placeholder 8">
            <a:extLst>
              <a:ext uri="{FF2B5EF4-FFF2-40B4-BE49-F238E27FC236}">
                <a16:creationId xmlns:a16="http://schemas.microsoft.com/office/drawing/2014/main" id="{EBAEBCE6-AA93-4D42-8917-B9241C3EF633}"/>
              </a:ext>
            </a:extLst>
          </p:cNvPr>
          <p:cNvSpPr>
            <a:spLocks noGrp="1"/>
          </p:cNvSpPr>
          <p:nvPr>
            <p:ph type="pic" sz="quarter" idx="13"/>
          </p:nvPr>
        </p:nvSpPr>
        <p:spPr>
          <a:xfrm>
            <a:off x="6273054" y="2576794"/>
            <a:ext cx="2413747" cy="1875864"/>
          </a:xfrm>
        </p:spPr>
        <p:txBody>
          <a:bodyPr/>
          <a:lstStyle/>
          <a:p>
            <a:endParaRPr lang="en-US"/>
          </a:p>
        </p:txBody>
      </p:sp>
      <p:sp>
        <p:nvSpPr>
          <p:cNvPr id="10" name="Content Placeholder 2">
            <a:extLst>
              <a:ext uri="{FF2B5EF4-FFF2-40B4-BE49-F238E27FC236}">
                <a16:creationId xmlns:a16="http://schemas.microsoft.com/office/drawing/2014/main" id="{639C0675-53BD-004E-9C2E-1C9D24D3896F}"/>
              </a:ext>
            </a:extLst>
          </p:cNvPr>
          <p:cNvSpPr>
            <a:spLocks noGrp="1"/>
          </p:cNvSpPr>
          <p:nvPr>
            <p:ph sz="half" idx="14" hasCustomPrompt="1"/>
          </p:nvPr>
        </p:nvSpPr>
        <p:spPr>
          <a:xfrm>
            <a:off x="585927" y="2576794"/>
            <a:ext cx="5687128" cy="1875863"/>
          </a:xfrm>
          <a:solidFill>
            <a:schemeClr val="accent4"/>
          </a:solidFill>
        </p:spPr>
        <p:txBody>
          <a:bodyPr lIns="457200" tIns="274320" rIns="274320" bIns="274320">
            <a:noAutofit/>
          </a:bodyPr>
          <a:lstStyle>
            <a:lvl1pPr>
              <a:defRPr sz="1400">
                <a:solidFill>
                  <a:schemeClr val="bg1"/>
                </a:solidFill>
              </a:defRPr>
            </a:lvl1pPr>
            <a:lvl2pPr>
              <a:defRPr sz="1200">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8"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Tree>
    <p:extLst>
      <p:ext uri="{BB962C8B-B14F-4D97-AF65-F5344CB8AC3E}">
        <p14:creationId xmlns:p14="http://schemas.microsoft.com/office/powerpoint/2010/main" val="23916155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5" name="Slide Number Placeholder 4"/>
          <p:cNvSpPr>
            <a:spLocks noGrp="1"/>
          </p:cNvSpPr>
          <p:nvPr>
            <p:ph type="sldNum" sz="quarter" idx="12"/>
          </p:nvPr>
        </p:nvSpPr>
        <p:spPr/>
        <p:txBody>
          <a:bodyPr/>
          <a:lstStyle/>
          <a:p>
            <a:fld id="{EB4FF9C4-EEBF-D24D-8A4E-C0B9CCE3F975}" type="slidenum">
              <a:rPr lang="en-US" smtClean="0"/>
              <a:t>‹#›</a:t>
            </a:fld>
            <a:endParaRPr lang="en-US"/>
          </a:p>
        </p:txBody>
      </p:sp>
      <p:sp>
        <p:nvSpPr>
          <p:cNvPr id="4"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Tree>
    <p:extLst>
      <p:ext uri="{BB962C8B-B14F-4D97-AF65-F5344CB8AC3E}">
        <p14:creationId xmlns:p14="http://schemas.microsoft.com/office/powerpoint/2010/main" val="221734905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jpe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15" name="Picture 14">
            <a:extLst>
              <a:ext uri="{FF2B5EF4-FFF2-40B4-BE49-F238E27FC236}">
                <a16:creationId xmlns:a16="http://schemas.microsoft.com/office/drawing/2014/main" id="{7CF86AEA-23B8-D847-A3D2-25B6A12213D0}"/>
              </a:ext>
            </a:extLst>
          </p:cNvPr>
          <p:cNvPicPr>
            <a:picLocks noChangeAspect="1"/>
          </p:cNvPicPr>
          <p:nvPr userDrawn="1"/>
        </p:nvPicPr>
        <p:blipFill>
          <a:blip r:embed="rId13" cstate="screen">
            <a:extLst>
              <a:ext uri="{28A0092B-C50C-407E-A947-70E740481C1C}">
                <a14:useLocalDpi xmlns:a14="http://schemas.microsoft.com/office/drawing/2010/main"/>
              </a:ext>
            </a:extLst>
          </a:blip>
          <a:stretch>
            <a:fillRect/>
          </a:stretch>
        </p:blipFill>
        <p:spPr>
          <a:xfrm>
            <a:off x="4762" y="0"/>
            <a:ext cx="9134475" cy="5143500"/>
          </a:xfrm>
          <a:prstGeom prst="rect">
            <a:avLst/>
          </a:prstGeom>
        </p:spPr>
      </p:pic>
      <p:sp>
        <p:nvSpPr>
          <p:cNvPr id="2" name="Title Placeholder 1"/>
          <p:cNvSpPr>
            <a:spLocks noGrp="1"/>
          </p:cNvSpPr>
          <p:nvPr>
            <p:ph type="title"/>
          </p:nvPr>
        </p:nvSpPr>
        <p:spPr>
          <a:xfrm>
            <a:off x="800100" y="0"/>
            <a:ext cx="7886700" cy="994172"/>
          </a:xfrm>
          <a:prstGeom prst="rect">
            <a:avLst/>
          </a:prstGeom>
        </p:spPr>
        <p:txBody>
          <a:bodyPr vert="horz" lIns="0" tIns="0" rIns="0" bIns="0" rtlCol="0" anchor="ctr">
            <a:normAutofit/>
          </a:bodyPr>
          <a:lstStyle/>
          <a:p>
            <a:r>
              <a:rPr lang="en-US" dirty="0"/>
              <a:t>Click to edit Master title style</a:t>
            </a:r>
          </a:p>
        </p:txBody>
      </p:sp>
      <p:sp>
        <p:nvSpPr>
          <p:cNvPr id="3" name="Text Placeholder 2"/>
          <p:cNvSpPr>
            <a:spLocks noGrp="1"/>
          </p:cNvSpPr>
          <p:nvPr>
            <p:ph type="body" idx="1"/>
          </p:nvPr>
        </p:nvSpPr>
        <p:spPr>
          <a:xfrm>
            <a:off x="800100" y="1111250"/>
            <a:ext cx="7886700" cy="3521473"/>
          </a:xfrm>
          <a:prstGeom prst="rect">
            <a:avLst/>
          </a:prstGeom>
        </p:spPr>
        <p:txBody>
          <a:bodyPr vert="horz" lIns="0" tIns="0" rIns="0" bIns="0" rtlCol="0">
            <a:normAutofit/>
          </a:bodyPr>
          <a:lstStyle/>
          <a:p>
            <a:pPr lvl="0"/>
            <a:r>
              <a:rPr lang="en-US" dirty="0"/>
              <a:t>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p:cNvSpPr>
            <a:spLocks noGrp="1"/>
          </p:cNvSpPr>
          <p:nvPr>
            <p:ph type="dt" sz="half" idx="2"/>
          </p:nvPr>
        </p:nvSpPr>
        <p:spPr>
          <a:xfrm>
            <a:off x="7176304" y="4767263"/>
            <a:ext cx="1204216" cy="273844"/>
          </a:xfrm>
          <a:prstGeom prst="rect">
            <a:avLst/>
          </a:prstGeom>
        </p:spPr>
        <p:txBody>
          <a:bodyPr vert="horz" lIns="0" tIns="0" rIns="0" bIns="0" rtlCol="0" anchor="ctr"/>
          <a:lstStyle>
            <a:lvl1pPr algn="r">
              <a:defRPr sz="800" b="1">
                <a:solidFill>
                  <a:schemeClr val="tx1"/>
                </a:solidFill>
              </a:defRPr>
            </a:lvl1pPr>
          </a:lstStyle>
          <a:p>
            <a:fld id="{A39D7527-A277-E24D-9A56-20081ADC979C}" type="datetime1">
              <a:rPr lang="en-US" smtClean="0"/>
              <a:pPr/>
              <a:t>10/13/2023</a:t>
            </a:fld>
            <a:endParaRPr lang="en-US" dirty="0"/>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
        <p:nvSpPr>
          <p:cNvPr id="6" name="Slide Number Placeholder 5"/>
          <p:cNvSpPr>
            <a:spLocks noGrp="1"/>
          </p:cNvSpPr>
          <p:nvPr>
            <p:ph type="sldNum" sz="quarter" idx="4"/>
          </p:nvPr>
        </p:nvSpPr>
        <p:spPr>
          <a:xfrm>
            <a:off x="8380520" y="4767263"/>
            <a:ext cx="306280" cy="273844"/>
          </a:xfrm>
          <a:prstGeom prst="rect">
            <a:avLst/>
          </a:prstGeom>
        </p:spPr>
        <p:txBody>
          <a:bodyPr vert="horz" lIns="0" tIns="0" rIns="0" bIns="0" rtlCol="0" anchor="ctr"/>
          <a:lstStyle>
            <a:lvl1pPr algn="r">
              <a:defRPr sz="800" b="1">
                <a:solidFill>
                  <a:schemeClr val="tx1"/>
                </a:solidFill>
              </a:defRPr>
            </a:lvl1pPr>
          </a:lstStyle>
          <a:p>
            <a:fld id="{EB4FF9C4-EEBF-D24D-8A4E-C0B9CCE3F975}" type="slidenum">
              <a:rPr lang="en-US" smtClean="0"/>
              <a:pPr/>
              <a:t>‹#›</a:t>
            </a:fld>
            <a:endParaRPr lang="en-US" dirty="0"/>
          </a:p>
        </p:txBody>
      </p:sp>
    </p:spTree>
    <p:extLst>
      <p:ext uri="{BB962C8B-B14F-4D97-AF65-F5344CB8AC3E}">
        <p14:creationId xmlns:p14="http://schemas.microsoft.com/office/powerpoint/2010/main" val="4265711678"/>
      </p:ext>
    </p:extLst>
  </p:cSld>
  <p:clrMap bg1="lt1" tx1="dk1" bg2="lt2" tx2="dk2" accent1="accent1" accent2="accent2" accent3="accent3" accent4="accent4" accent5="accent5" accent6="accent6" hlink="hlink" folHlink="folHlink"/>
  <p:sldLayoutIdLst>
    <p:sldLayoutId id="2147483675" r:id="rId1"/>
    <p:sldLayoutId id="2147483700" r:id="rId2"/>
    <p:sldLayoutId id="2147483689" r:id="rId3"/>
    <p:sldLayoutId id="2147483676" r:id="rId4"/>
    <p:sldLayoutId id="2147483690" r:id="rId5"/>
    <p:sldLayoutId id="2147483691" r:id="rId6"/>
    <p:sldLayoutId id="2147483678" r:id="rId7"/>
    <p:sldLayoutId id="2147483688" r:id="rId8"/>
    <p:sldLayoutId id="2147483680" r:id="rId9"/>
    <p:sldLayoutId id="2147483681" r:id="rId10"/>
    <p:sldLayoutId id="2147483701" r:id="rId11"/>
  </p:sldLayoutIdLst>
  <p:hf hdr="0"/>
  <p:txStyles>
    <p:titleStyle>
      <a:lvl1pPr algn="l" defTabSz="685800" rtl="0" eaLnBrk="1" latinLnBrk="0" hangingPunct="1">
        <a:lnSpc>
          <a:spcPct val="90000"/>
        </a:lnSpc>
        <a:spcBef>
          <a:spcPct val="0"/>
        </a:spcBef>
        <a:buNone/>
        <a:defRPr sz="2400" b="1" kern="1200">
          <a:solidFill>
            <a:schemeClr val="tx1"/>
          </a:solidFill>
          <a:latin typeface="+mj-lt"/>
          <a:ea typeface="+mj-ea"/>
          <a:cs typeface="+mj-cs"/>
        </a:defRPr>
      </a:lvl1pPr>
    </p:titleStyle>
    <p:body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p:bodyStyle>
    <p:otherStyle>
      <a:defPPr>
        <a:defRPr lang="en-US"/>
      </a:defPPr>
      <a:lvl1pPr marL="0" algn="l" defTabSz="685800" rtl="0" eaLnBrk="1" latinLnBrk="0" hangingPunct="1">
        <a:defRPr sz="1350" kern="1200">
          <a:solidFill>
            <a:schemeClr val="tx1"/>
          </a:solidFill>
          <a:latin typeface="+mn-lt"/>
          <a:ea typeface="+mn-ea"/>
          <a:cs typeface="+mn-cs"/>
        </a:defRPr>
      </a:lvl1pPr>
      <a:lvl2pPr marL="342900" algn="l" defTabSz="685800" rtl="0" eaLnBrk="1" latinLnBrk="0" hangingPunct="1">
        <a:defRPr sz="1350" kern="1200">
          <a:solidFill>
            <a:schemeClr val="tx1"/>
          </a:solidFill>
          <a:latin typeface="+mn-lt"/>
          <a:ea typeface="+mn-ea"/>
          <a:cs typeface="+mn-cs"/>
        </a:defRPr>
      </a:lvl2pPr>
      <a:lvl3pPr marL="685800" algn="l" defTabSz="685800" rtl="0" eaLnBrk="1" latinLnBrk="0" hangingPunct="1">
        <a:defRPr sz="1350" kern="1200">
          <a:solidFill>
            <a:schemeClr val="tx1"/>
          </a:solidFill>
          <a:latin typeface="+mn-lt"/>
          <a:ea typeface="+mn-ea"/>
          <a:cs typeface="+mn-cs"/>
        </a:defRPr>
      </a:lvl3pPr>
      <a:lvl4pPr marL="1028700" algn="l" defTabSz="685800" rtl="0" eaLnBrk="1" latinLnBrk="0" hangingPunct="1">
        <a:defRPr sz="1350" kern="1200">
          <a:solidFill>
            <a:schemeClr val="tx1"/>
          </a:solidFill>
          <a:latin typeface="+mn-lt"/>
          <a:ea typeface="+mn-ea"/>
          <a:cs typeface="+mn-cs"/>
        </a:defRPr>
      </a:lvl4pPr>
      <a:lvl5pPr marL="1371600" algn="l" defTabSz="685800" rtl="0" eaLnBrk="1" latinLnBrk="0" hangingPunct="1">
        <a:defRPr sz="1350" kern="1200">
          <a:solidFill>
            <a:schemeClr val="tx1"/>
          </a:solidFill>
          <a:latin typeface="+mn-lt"/>
          <a:ea typeface="+mn-ea"/>
          <a:cs typeface="+mn-cs"/>
        </a:defRPr>
      </a:lvl5pPr>
      <a:lvl6pPr marL="1714500" algn="l" defTabSz="685800" rtl="0" eaLnBrk="1" latinLnBrk="0" hangingPunct="1">
        <a:defRPr sz="1350" kern="1200">
          <a:solidFill>
            <a:schemeClr val="tx1"/>
          </a:solidFill>
          <a:latin typeface="+mn-lt"/>
          <a:ea typeface="+mn-ea"/>
          <a:cs typeface="+mn-cs"/>
        </a:defRPr>
      </a:lvl6pPr>
      <a:lvl7pPr marL="2057400" algn="l" defTabSz="685800" rtl="0" eaLnBrk="1" latinLnBrk="0" hangingPunct="1">
        <a:defRPr sz="1350" kern="1200">
          <a:solidFill>
            <a:schemeClr val="tx1"/>
          </a:solidFill>
          <a:latin typeface="+mn-lt"/>
          <a:ea typeface="+mn-ea"/>
          <a:cs typeface="+mn-cs"/>
        </a:defRPr>
      </a:lvl7pPr>
      <a:lvl8pPr marL="2400300" algn="l" defTabSz="685800" rtl="0" eaLnBrk="1" latinLnBrk="0" hangingPunct="1">
        <a:defRPr sz="1350" kern="1200">
          <a:solidFill>
            <a:schemeClr val="tx1"/>
          </a:solidFill>
          <a:latin typeface="+mn-lt"/>
          <a:ea typeface="+mn-ea"/>
          <a:cs typeface="+mn-cs"/>
        </a:defRPr>
      </a:lvl8pPr>
      <a:lvl9pPr marL="2743200" algn="l" defTabSz="685800" rtl="0" eaLnBrk="1" latinLnBrk="0" hangingPunct="1">
        <a:defRPr sz="135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2910">
          <p15:clr>
            <a:srgbClr val="F26B43"/>
          </p15:clr>
        </p15:guide>
        <p15:guide id="2" pos="5472">
          <p15:clr>
            <a:srgbClr val="F26B43"/>
          </p15:clr>
        </p15:guide>
        <p15:guide id="3" pos="504">
          <p15:clr>
            <a:srgbClr val="F26B43"/>
          </p15:clr>
        </p15:guide>
        <p15:guide id="4" pos="3054">
          <p15:clr>
            <a:srgbClr val="F26B43"/>
          </p15:clr>
        </p15:guide>
        <p15:guide id="5" pos="3198">
          <p15:clr>
            <a:srgbClr val="F26B43"/>
          </p15:clr>
        </p15:guide>
        <p15:guide id="6" pos="288">
          <p15:clr>
            <a:srgbClr val="F26B43"/>
          </p15:clr>
        </p15:guide>
        <p15:guide id="7" orient="horz" pos="70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9.xml"/><Relationship Id="rId1" Type="http://schemas.openxmlformats.org/officeDocument/2006/relationships/slideLayout" Target="../slideLayouts/slideLayout4.xml"/><Relationship Id="rId4" Type="http://schemas.openxmlformats.org/officeDocument/2006/relationships/image" Target="../media/image14.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5.xml"/><Relationship Id="rId6" Type="http://schemas.openxmlformats.org/officeDocument/2006/relationships/image" Target="../media/image9.png"/><Relationship Id="rId5" Type="http://schemas.openxmlformats.org/officeDocument/2006/relationships/image" Target="../media/image8.jpeg"/><Relationship Id="rId4" Type="http://schemas.openxmlformats.org/officeDocument/2006/relationships/image" Target="../media/image7.jpe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1.xml.rels><?xml version="1.0" encoding="UTF-8" standalone="yes"?>
<Relationships xmlns="http://schemas.openxmlformats.org/package/2006/relationships"><Relationship Id="rId8" Type="http://schemas.openxmlformats.org/officeDocument/2006/relationships/image" Target="../media/image19.jpg"/><Relationship Id="rId13" Type="http://schemas.openxmlformats.org/officeDocument/2006/relationships/image" Target="../media/image24.png"/><Relationship Id="rId3" Type="http://schemas.openxmlformats.org/officeDocument/2006/relationships/diagramData" Target="../diagrams/data1.xml"/><Relationship Id="rId7" Type="http://schemas.microsoft.com/office/2007/relationships/diagramDrawing" Target="../diagrams/drawing1.xml"/><Relationship Id="rId12" Type="http://schemas.openxmlformats.org/officeDocument/2006/relationships/image" Target="../media/image23.png"/><Relationship Id="rId2" Type="http://schemas.openxmlformats.org/officeDocument/2006/relationships/notesSlide" Target="../notesSlides/notesSlide11.xml"/><Relationship Id="rId1" Type="http://schemas.openxmlformats.org/officeDocument/2006/relationships/slideLayout" Target="../slideLayouts/slideLayout11.xml"/><Relationship Id="rId6" Type="http://schemas.openxmlformats.org/officeDocument/2006/relationships/diagramColors" Target="../diagrams/colors1.xml"/><Relationship Id="rId11" Type="http://schemas.openxmlformats.org/officeDocument/2006/relationships/image" Target="../media/image22.png"/><Relationship Id="rId5" Type="http://schemas.openxmlformats.org/officeDocument/2006/relationships/diagramQuickStyle" Target="../diagrams/quickStyle1.xml"/><Relationship Id="rId15" Type="http://schemas.openxmlformats.org/officeDocument/2006/relationships/image" Target="../media/image26.png"/><Relationship Id="rId10" Type="http://schemas.openxmlformats.org/officeDocument/2006/relationships/image" Target="../media/image21.png"/><Relationship Id="rId4" Type="http://schemas.openxmlformats.org/officeDocument/2006/relationships/diagramLayout" Target="../diagrams/layout1.xml"/><Relationship Id="rId9" Type="http://schemas.openxmlformats.org/officeDocument/2006/relationships/image" Target="../media/image20.png"/><Relationship Id="rId14" Type="http://schemas.openxmlformats.org/officeDocument/2006/relationships/image" Target="../media/image25.png"/></Relationships>
</file>

<file path=ppt/slides/_rels/slide22.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4.xml"/></Relationships>
</file>

<file path=ppt/slides/_rels/slide25.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4.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8.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4.xml"/></Relationships>
</file>

<file path=ppt/slides/_rels/slide29.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30.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4.xml"/></Relationships>
</file>

<file path=ppt/slides/_rels/slide31.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1.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34.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4.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4.xml"/></Relationships>
</file>

<file path=ppt/slides/_rels/slide37.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7531D12C-487A-47FE-8CBC-5FCF7862125A}"/>
              </a:ext>
            </a:extLst>
          </p:cNvPr>
          <p:cNvSpPr>
            <a:spLocks noGrp="1"/>
          </p:cNvSpPr>
          <p:nvPr>
            <p:ph type="ctrTitle"/>
          </p:nvPr>
        </p:nvSpPr>
        <p:spPr>
          <a:xfrm>
            <a:off x="3048267" y="3940884"/>
            <a:ext cx="5625378" cy="452696"/>
          </a:xfrm>
        </p:spPr>
        <p:txBody>
          <a:bodyPr>
            <a:noAutofit/>
          </a:bodyPr>
          <a:lstStyle/>
          <a:p>
            <a:r>
              <a:rPr lang="en-US" sz="1600" dirty="0"/>
              <a:t>CDISC Biomedical Concepts and Dataset Specializations</a:t>
            </a:r>
            <a:br>
              <a:rPr lang="en-US" sz="1600" dirty="0"/>
            </a:br>
            <a:r>
              <a:rPr lang="en-US" sz="1600" dirty="0"/>
              <a:t> Pragmatic Implementation and Tangible Value</a:t>
            </a:r>
          </a:p>
        </p:txBody>
      </p:sp>
      <p:sp>
        <p:nvSpPr>
          <p:cNvPr id="5" name="Subtitle 4">
            <a:extLst>
              <a:ext uri="{FF2B5EF4-FFF2-40B4-BE49-F238E27FC236}">
                <a16:creationId xmlns:a16="http://schemas.microsoft.com/office/drawing/2014/main" id="{73536A8A-0CF3-4F0A-800E-288A3432D7EB}"/>
              </a:ext>
            </a:extLst>
          </p:cNvPr>
          <p:cNvSpPr>
            <a:spLocks noGrp="1"/>
          </p:cNvSpPr>
          <p:nvPr>
            <p:ph type="subTitle" idx="1"/>
          </p:nvPr>
        </p:nvSpPr>
        <p:spPr/>
        <p:txBody>
          <a:bodyPr vert="horz" lIns="0" tIns="0" rIns="0" bIns="0" rtlCol="0" anchor="t">
            <a:normAutofit/>
          </a:bodyPr>
          <a:lstStyle/>
          <a:p>
            <a:r>
              <a:rPr lang="en-US" dirty="0"/>
              <a:t> </a:t>
            </a:r>
          </a:p>
          <a:p>
            <a:r>
              <a:rPr lang="en-US" dirty="0"/>
              <a:t>Jon Neville, Senior Director Standards Development, CDISC</a:t>
            </a:r>
          </a:p>
          <a:p>
            <a:r>
              <a:rPr lang="en-US" dirty="0"/>
              <a:t>Lex Jansen, Senior Director Data Science Development, CDISC</a:t>
            </a:r>
            <a:endParaRPr lang="en-US" dirty="0">
              <a:cs typeface="Arial"/>
            </a:endParaRPr>
          </a:p>
          <a:p>
            <a:r>
              <a:rPr lang="en-US" dirty="0"/>
              <a:t>Linda Lander, Director Data Science, CDISC</a:t>
            </a:r>
          </a:p>
          <a:p>
            <a:endParaRPr lang="en-US" dirty="0"/>
          </a:p>
        </p:txBody>
      </p:sp>
    </p:spTree>
    <p:extLst>
      <p:ext uri="{BB962C8B-B14F-4D97-AF65-F5344CB8AC3E}">
        <p14:creationId xmlns:p14="http://schemas.microsoft.com/office/powerpoint/2010/main" val="262455168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What Is a Biomedical Concept (BC)?</a:t>
            </a:r>
            <a:br>
              <a:rPr lang="en-US" dirty="0"/>
            </a:br>
            <a:endParaRPr lang="en-US" dirty="0"/>
          </a:p>
        </p:txBody>
      </p:sp>
      <p:sp>
        <p:nvSpPr>
          <p:cNvPr id="3" name="Content Placeholder 2">
            <a:extLst>
              <a:ext uri="{FF2B5EF4-FFF2-40B4-BE49-F238E27FC236}">
                <a16:creationId xmlns:a16="http://schemas.microsoft.com/office/drawing/2014/main" id="{92C80A91-8A58-D34B-9C3A-DBCC37353BA0}"/>
              </a:ext>
            </a:extLst>
          </p:cNvPr>
          <p:cNvSpPr>
            <a:spLocks noGrp="1"/>
          </p:cNvSpPr>
          <p:nvPr>
            <p:ph idx="1"/>
          </p:nvPr>
        </p:nvSpPr>
        <p:spPr>
          <a:xfrm>
            <a:off x="806585" y="811013"/>
            <a:ext cx="7886700" cy="3956250"/>
          </a:xfrm>
        </p:spPr>
        <p:txBody>
          <a:bodyPr vert="horz" lIns="0" tIns="0" rIns="0" bIns="0" rtlCol="0" anchor="t">
            <a:normAutofit/>
          </a:bodyPr>
          <a:lstStyle/>
          <a:p>
            <a:pPr marL="4445" indent="0">
              <a:lnSpc>
                <a:spcPct val="50000"/>
              </a:lnSpc>
              <a:buNone/>
            </a:pPr>
            <a:endParaRPr lang="en-US" b="1" dirty="0">
              <a:cs typeface="Arial" panose="020B0604020202020204"/>
            </a:endParaRPr>
          </a:p>
          <a:p>
            <a:pPr marL="4445" indent="0">
              <a:lnSpc>
                <a:spcPct val="100000"/>
              </a:lnSpc>
              <a:buNone/>
            </a:pPr>
            <a:r>
              <a:rPr lang="en-US" b="1" dirty="0">
                <a:cs typeface="Arial" panose="020B0604020202020204"/>
              </a:rPr>
              <a:t>ISO 11179 Definition: </a:t>
            </a:r>
            <a:r>
              <a:rPr lang="en-US" dirty="0">
                <a:cs typeface="Arial" panose="020B0604020202020204"/>
              </a:rPr>
              <a:t>A unit of knowledge created by a unique combination of characteristics</a:t>
            </a:r>
          </a:p>
          <a:p>
            <a:pPr marL="633095" lvl="1" indent="-285750">
              <a:lnSpc>
                <a:spcPct val="100000"/>
              </a:lnSpc>
            </a:pPr>
            <a:r>
              <a:rPr lang="en-US" dirty="0">
                <a:cs typeface="Arial" panose="020B0604020202020204"/>
              </a:rPr>
              <a:t>Independent of study</a:t>
            </a:r>
          </a:p>
          <a:p>
            <a:pPr marL="633095" lvl="1" indent="-285750">
              <a:lnSpc>
                <a:spcPct val="100000"/>
              </a:lnSpc>
            </a:pPr>
            <a:r>
              <a:rPr lang="en-US" dirty="0">
                <a:cs typeface="Arial" panose="020B0604020202020204"/>
              </a:rPr>
              <a:t>Independent of a representation in any standard, but can be tethered to a standard</a:t>
            </a:r>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10</a:t>
            </a:fld>
            <a:endParaRPr lang="en-US"/>
          </a:p>
        </p:txBody>
      </p:sp>
      <p:sp>
        <p:nvSpPr>
          <p:cNvPr id="4" name="Footer Placeholder 4">
            <a:extLst>
              <a:ext uri="{FF2B5EF4-FFF2-40B4-BE49-F238E27FC236}">
                <a16:creationId xmlns:a16="http://schemas.microsoft.com/office/drawing/2014/main" id="{8A7C1781-FDF5-24D4-F56D-EEFD2AD53268}"/>
              </a:ext>
            </a:extLst>
          </p:cNvPr>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7" name="Picture 6">
            <a:extLst>
              <a:ext uri="{FF2B5EF4-FFF2-40B4-BE49-F238E27FC236}">
                <a16:creationId xmlns:a16="http://schemas.microsoft.com/office/drawing/2014/main" id="{F00F5A9F-BBA8-4B0E-B4CC-AA816BB1DB9C}"/>
              </a:ext>
            </a:extLst>
          </p:cNvPr>
          <p:cNvPicPr>
            <a:picLocks noChangeAspect="1"/>
          </p:cNvPicPr>
          <p:nvPr/>
        </p:nvPicPr>
        <p:blipFill>
          <a:blip r:embed="rId3"/>
          <a:stretch>
            <a:fillRect/>
          </a:stretch>
        </p:blipFill>
        <p:spPr>
          <a:xfrm>
            <a:off x="2550932" y="2372749"/>
            <a:ext cx="6274018" cy="2668358"/>
          </a:xfrm>
          <a:prstGeom prst="rect">
            <a:avLst/>
          </a:prstGeom>
        </p:spPr>
      </p:pic>
    </p:spTree>
    <p:extLst>
      <p:ext uri="{BB962C8B-B14F-4D97-AF65-F5344CB8AC3E}">
        <p14:creationId xmlns:p14="http://schemas.microsoft.com/office/powerpoint/2010/main" val="2883370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What Is a Biomedical Concept (BC)?</a:t>
            </a:r>
            <a:br>
              <a:rPr lang="en-US" dirty="0"/>
            </a:br>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11</a:t>
            </a:fld>
            <a:endParaRPr lang="en-US"/>
          </a:p>
        </p:txBody>
      </p:sp>
      <p:sp>
        <p:nvSpPr>
          <p:cNvPr id="4" name="Footer Placeholder 4">
            <a:extLst>
              <a:ext uri="{FF2B5EF4-FFF2-40B4-BE49-F238E27FC236}">
                <a16:creationId xmlns:a16="http://schemas.microsoft.com/office/drawing/2014/main" id="{8A7C1781-FDF5-24D4-F56D-EEFD2AD53268}"/>
              </a:ext>
            </a:extLst>
          </p:cNvPr>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7" name="Picture 6">
            <a:extLst>
              <a:ext uri="{FF2B5EF4-FFF2-40B4-BE49-F238E27FC236}">
                <a16:creationId xmlns:a16="http://schemas.microsoft.com/office/drawing/2014/main" id="{F00F5A9F-BBA8-4B0E-B4CC-AA816BB1DB9C}"/>
              </a:ext>
            </a:extLst>
          </p:cNvPr>
          <p:cNvPicPr>
            <a:picLocks noChangeAspect="1"/>
          </p:cNvPicPr>
          <p:nvPr/>
        </p:nvPicPr>
        <p:blipFill>
          <a:blip r:embed="rId3"/>
          <a:stretch>
            <a:fillRect/>
          </a:stretch>
        </p:blipFill>
        <p:spPr>
          <a:xfrm>
            <a:off x="627789" y="684704"/>
            <a:ext cx="5556737" cy="2363296"/>
          </a:xfrm>
          <a:prstGeom prst="rect">
            <a:avLst/>
          </a:prstGeom>
        </p:spPr>
      </p:pic>
      <p:pic>
        <p:nvPicPr>
          <p:cNvPr id="10" name="Picture 9">
            <a:extLst>
              <a:ext uri="{FF2B5EF4-FFF2-40B4-BE49-F238E27FC236}">
                <a16:creationId xmlns:a16="http://schemas.microsoft.com/office/drawing/2014/main" id="{56301527-0CF5-02D6-B260-45CB646DF286}"/>
              </a:ext>
            </a:extLst>
          </p:cNvPr>
          <p:cNvPicPr>
            <a:picLocks noChangeAspect="1"/>
          </p:cNvPicPr>
          <p:nvPr/>
        </p:nvPicPr>
        <p:blipFill>
          <a:blip r:embed="rId4"/>
          <a:stretch>
            <a:fillRect/>
          </a:stretch>
        </p:blipFill>
        <p:spPr>
          <a:xfrm>
            <a:off x="263658" y="3431665"/>
            <a:ext cx="6094874" cy="818582"/>
          </a:xfrm>
          <a:prstGeom prst="rect">
            <a:avLst/>
          </a:prstGeom>
        </p:spPr>
      </p:pic>
      <p:sp>
        <p:nvSpPr>
          <p:cNvPr id="11" name="TextBox 10">
            <a:extLst>
              <a:ext uri="{FF2B5EF4-FFF2-40B4-BE49-F238E27FC236}">
                <a16:creationId xmlns:a16="http://schemas.microsoft.com/office/drawing/2014/main" id="{BE708F4D-5A5E-D918-1471-BB418971495E}"/>
              </a:ext>
            </a:extLst>
          </p:cNvPr>
          <p:cNvSpPr txBox="1"/>
          <p:nvPr/>
        </p:nvSpPr>
        <p:spPr>
          <a:xfrm>
            <a:off x="6638806" y="1188022"/>
            <a:ext cx="1741714" cy="646331"/>
          </a:xfrm>
          <a:prstGeom prst="rect">
            <a:avLst/>
          </a:prstGeom>
          <a:noFill/>
          <a:ln w="25400">
            <a:solidFill>
              <a:schemeClr val="tx1"/>
            </a:solidFill>
          </a:ln>
        </p:spPr>
        <p:txBody>
          <a:bodyPr wrap="square" rtlCol="0">
            <a:spAutoFit/>
          </a:bodyPr>
          <a:lstStyle/>
          <a:p>
            <a:r>
              <a:rPr lang="en-US" dirty="0"/>
              <a:t>Conceptual Layer</a:t>
            </a:r>
          </a:p>
        </p:txBody>
      </p:sp>
      <p:sp>
        <p:nvSpPr>
          <p:cNvPr id="12" name="TextBox 11">
            <a:extLst>
              <a:ext uri="{FF2B5EF4-FFF2-40B4-BE49-F238E27FC236}">
                <a16:creationId xmlns:a16="http://schemas.microsoft.com/office/drawing/2014/main" id="{D1883822-B5AF-29D2-0349-7D7DBC1FA309}"/>
              </a:ext>
            </a:extLst>
          </p:cNvPr>
          <p:cNvSpPr txBox="1"/>
          <p:nvPr/>
        </p:nvSpPr>
        <p:spPr>
          <a:xfrm>
            <a:off x="6640286" y="3539259"/>
            <a:ext cx="1834577" cy="646331"/>
          </a:xfrm>
          <a:prstGeom prst="rect">
            <a:avLst/>
          </a:prstGeom>
          <a:noFill/>
          <a:ln w="25400">
            <a:solidFill>
              <a:schemeClr val="tx1"/>
            </a:solidFill>
          </a:ln>
        </p:spPr>
        <p:txBody>
          <a:bodyPr wrap="square" rtlCol="0">
            <a:spAutoFit/>
          </a:bodyPr>
          <a:lstStyle/>
          <a:p>
            <a:r>
              <a:rPr lang="en-US" dirty="0"/>
              <a:t>Implementation Layer</a:t>
            </a:r>
          </a:p>
        </p:txBody>
      </p:sp>
      <p:cxnSp>
        <p:nvCxnSpPr>
          <p:cNvPr id="14" name="Straight Connector 13">
            <a:extLst>
              <a:ext uri="{FF2B5EF4-FFF2-40B4-BE49-F238E27FC236}">
                <a16:creationId xmlns:a16="http://schemas.microsoft.com/office/drawing/2014/main" id="{2CFAA3F4-D141-399B-EFCE-2BA9F2CCB471}"/>
              </a:ext>
            </a:extLst>
          </p:cNvPr>
          <p:cNvCxnSpPr>
            <a:cxnSpLocks/>
          </p:cNvCxnSpPr>
          <p:nvPr/>
        </p:nvCxnSpPr>
        <p:spPr>
          <a:xfrm>
            <a:off x="348343" y="3214914"/>
            <a:ext cx="8126520" cy="26936"/>
          </a:xfrm>
          <a:prstGeom prst="line">
            <a:avLst/>
          </a:prstGeom>
          <a:ln w="25400"/>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027963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1"/>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10"/>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CDISC Biomedical Concepts and </a:t>
            </a:r>
            <a:br>
              <a:rPr lang="en-US" dirty="0"/>
            </a:br>
            <a:r>
              <a:rPr lang="en-US" dirty="0"/>
              <a:t>SDTM Dataset Specializations</a:t>
            </a:r>
            <a:br>
              <a:rPr lang="en-US" dirty="0"/>
            </a:br>
            <a:endParaRPr lang="en-US" dirty="0"/>
          </a:p>
        </p:txBody>
      </p:sp>
      <p:sp>
        <p:nvSpPr>
          <p:cNvPr id="3" name="Content Placeholder 2">
            <a:extLst>
              <a:ext uri="{FF2B5EF4-FFF2-40B4-BE49-F238E27FC236}">
                <a16:creationId xmlns:a16="http://schemas.microsoft.com/office/drawing/2014/main" id="{92C80A91-8A58-D34B-9C3A-DBCC37353BA0}"/>
              </a:ext>
            </a:extLst>
          </p:cNvPr>
          <p:cNvSpPr>
            <a:spLocks noGrp="1"/>
          </p:cNvSpPr>
          <p:nvPr>
            <p:ph idx="1"/>
          </p:nvPr>
        </p:nvSpPr>
        <p:spPr>
          <a:xfrm>
            <a:off x="646960" y="811774"/>
            <a:ext cx="7886700" cy="3956250"/>
          </a:xfrm>
        </p:spPr>
        <p:txBody>
          <a:bodyPr vert="horz" lIns="0" tIns="0" rIns="0" bIns="0" rtlCol="0" anchor="t">
            <a:normAutofit fontScale="92500" lnSpcReduction="10000"/>
          </a:bodyPr>
          <a:lstStyle/>
          <a:p>
            <a:pPr marL="4445" indent="0">
              <a:lnSpc>
                <a:spcPct val="110000"/>
              </a:lnSpc>
              <a:buNone/>
            </a:pPr>
            <a:r>
              <a:rPr lang="en-US" dirty="0"/>
              <a:t>Developing Biomedical Concepts allows accurate and </a:t>
            </a:r>
            <a:r>
              <a:rPr lang="en-US" b="1" dirty="0"/>
              <a:t>more consistent implementation</a:t>
            </a:r>
            <a:r>
              <a:rPr lang="en-US" dirty="0"/>
              <a:t> of the </a:t>
            </a:r>
            <a:r>
              <a:rPr lang="en-US" b="1" i="1" dirty="0"/>
              <a:t>conceptual content </a:t>
            </a:r>
            <a:r>
              <a:rPr lang="en-US" dirty="0"/>
              <a:t>being implemented</a:t>
            </a:r>
            <a:br>
              <a:rPr lang="en-US" b="1" dirty="0"/>
            </a:br>
            <a:endParaRPr lang="en-US" b="1" dirty="0"/>
          </a:p>
          <a:p>
            <a:pPr marL="0" indent="0">
              <a:spcBef>
                <a:spcPts val="0"/>
              </a:spcBef>
              <a:buNone/>
            </a:pPr>
            <a:r>
              <a:rPr lang="en-US" dirty="0"/>
              <a:t>3 Key pieces of the </a:t>
            </a:r>
            <a:r>
              <a:rPr lang="en-US" b="1" dirty="0"/>
              <a:t>Pragmatic Implementation:</a:t>
            </a:r>
          </a:p>
          <a:p>
            <a:pPr marL="0" indent="0">
              <a:spcBef>
                <a:spcPts val="0"/>
              </a:spcBef>
              <a:buNone/>
            </a:pPr>
            <a:endParaRPr lang="en-US" dirty="0">
              <a:latin typeface="Calibri" panose="020F0502020204030204" pitchFamily="34" charset="0"/>
              <a:cs typeface="Times New Roman" panose="02020603050405020304" pitchFamily="18" charset="0"/>
            </a:endParaRPr>
          </a:p>
          <a:p>
            <a:pPr marL="342900" indent="-342900">
              <a:spcBef>
                <a:spcPts val="0"/>
              </a:spcBef>
              <a:buFont typeface="Symbol" panose="05050102010706020507" pitchFamily="18" charset="2"/>
              <a:buChar char=""/>
            </a:pPr>
            <a:r>
              <a:rPr lang="en-US" dirty="0">
                <a:latin typeface="Calibri"/>
                <a:cs typeface="Times New Roman"/>
              </a:rPr>
              <a:t>Extend foundational standards</a:t>
            </a:r>
          </a:p>
          <a:p>
            <a:pPr marL="685800" lvl="1" indent="-342900">
              <a:spcBef>
                <a:spcPts val="0"/>
              </a:spcBef>
              <a:buFont typeface="Symbol" panose="05050102010706020507" pitchFamily="18" charset="2"/>
              <a:buChar char=""/>
            </a:pPr>
            <a:r>
              <a:rPr lang="en-US" sz="1600" dirty="0">
                <a:latin typeface="Calibri"/>
                <a:cs typeface="Times New Roman"/>
              </a:rPr>
              <a:t>Add explicit relationships between variables</a:t>
            </a:r>
          </a:p>
          <a:p>
            <a:pPr marL="685800" lvl="1" indent="-342900">
              <a:spcBef>
                <a:spcPts val="0"/>
              </a:spcBef>
              <a:buFont typeface="Symbol" panose="05050102010706020507" pitchFamily="18" charset="2"/>
              <a:buChar char=""/>
            </a:pPr>
            <a:r>
              <a:rPr lang="en-US" sz="1600" dirty="0">
                <a:latin typeface="Calibri"/>
                <a:cs typeface="Times New Roman"/>
              </a:rPr>
              <a:t>Additional operational metadata, e.g., data type, etc.</a:t>
            </a:r>
            <a:endParaRPr lang="en-US" sz="1600" dirty="0"/>
          </a:p>
          <a:p>
            <a:pPr marL="342900" indent="-342900">
              <a:spcBef>
                <a:spcPts val="0"/>
              </a:spcBef>
              <a:buFont typeface="Symbol" panose="05050102010706020507" pitchFamily="18" charset="2"/>
              <a:buChar char=""/>
            </a:pPr>
            <a:endParaRPr lang="en-US" dirty="0">
              <a:latin typeface="Calibri" panose="020F0502020204030204" pitchFamily="34" charset="0"/>
              <a:cs typeface="Times New Roman" panose="02020603050405020304" pitchFamily="18" charset="0"/>
            </a:endParaRPr>
          </a:p>
          <a:p>
            <a:pPr marL="342900" indent="-342900">
              <a:spcBef>
                <a:spcPts val="0"/>
              </a:spcBef>
              <a:buFont typeface="Symbol" panose="05050102010706020507" pitchFamily="18" charset="2"/>
              <a:buChar char=""/>
            </a:pPr>
            <a:r>
              <a:rPr lang="en-US" dirty="0">
                <a:latin typeface="Calibri" panose="020F0502020204030204" pitchFamily="34" charset="0"/>
                <a:cs typeface="Times New Roman" panose="02020603050405020304" pitchFamily="18" charset="0"/>
              </a:rPr>
              <a:t>Conceptual Layer – abstract BC’s</a:t>
            </a:r>
          </a:p>
          <a:p>
            <a:pPr marL="685800" lvl="1" indent="-342900">
              <a:spcBef>
                <a:spcPts val="0"/>
              </a:spcBef>
              <a:buFont typeface="Symbol" panose="05050102010706020507" pitchFamily="18" charset="2"/>
              <a:buChar char=""/>
            </a:pPr>
            <a:r>
              <a:rPr lang="en-US" sz="1600" dirty="0">
                <a:latin typeface="Calibri" panose="020F0502020204030204" pitchFamily="34" charset="0"/>
                <a:cs typeface="Times New Roman" panose="02020603050405020304" pitchFamily="18" charset="0"/>
              </a:rPr>
              <a:t>Provides semantics - aligned with NCI terminology</a:t>
            </a:r>
          </a:p>
          <a:p>
            <a:pPr marL="685800" lvl="1" indent="-342900">
              <a:spcBef>
                <a:spcPts val="0"/>
              </a:spcBef>
              <a:buFont typeface="Symbol" panose="05050102010706020507" pitchFamily="18" charset="2"/>
              <a:buChar char=""/>
            </a:pPr>
            <a:r>
              <a:rPr lang="en-US" sz="1600" dirty="0">
                <a:latin typeface="Calibri" panose="020F0502020204030204" pitchFamily="34" charset="0"/>
                <a:cs typeface="Times New Roman" panose="02020603050405020304" pitchFamily="18" charset="0"/>
              </a:rPr>
              <a:t>Supports study design, Schedule of Activities (SOA)</a:t>
            </a:r>
          </a:p>
          <a:p>
            <a:pPr marL="342900" indent="-342900">
              <a:spcBef>
                <a:spcPts val="0"/>
              </a:spcBef>
              <a:buFont typeface="Symbol" panose="05050102010706020507" pitchFamily="18" charset="2"/>
              <a:buChar char=""/>
            </a:pPr>
            <a:endParaRPr lang="en-US" dirty="0">
              <a:latin typeface="Calibri" panose="020F0502020204030204" pitchFamily="34" charset="0"/>
              <a:cs typeface="Times New Roman" panose="02020603050405020304" pitchFamily="18" charset="0"/>
            </a:endParaRPr>
          </a:p>
          <a:p>
            <a:pPr marL="342900" indent="-342900">
              <a:spcBef>
                <a:spcPts val="0"/>
              </a:spcBef>
              <a:buFont typeface="Symbol" panose="05050102010706020507" pitchFamily="18" charset="2"/>
              <a:buChar char=""/>
            </a:pPr>
            <a:r>
              <a:rPr lang="en-US" dirty="0">
                <a:latin typeface="Calibri" panose="020F0502020204030204" pitchFamily="34" charset="0"/>
                <a:cs typeface="Times New Roman" panose="02020603050405020304" pitchFamily="18" charset="0"/>
              </a:rPr>
              <a:t>Implementation Layer - Dataset Specializations with VLM definitions</a:t>
            </a:r>
          </a:p>
          <a:p>
            <a:pPr marL="685800" lvl="1" indent="-342900">
              <a:spcBef>
                <a:spcPts val="0"/>
              </a:spcBef>
              <a:buFont typeface="Symbol" panose="05050102010706020507" pitchFamily="18" charset="2"/>
              <a:buChar char=""/>
            </a:pPr>
            <a:r>
              <a:rPr lang="en-US" sz="1600" dirty="0">
                <a:latin typeface="Calibri" panose="020F0502020204030204" pitchFamily="34" charset="0"/>
                <a:cs typeface="Times New Roman" panose="02020603050405020304" pitchFamily="18" charset="0"/>
              </a:rPr>
              <a:t>Supports programmers</a:t>
            </a:r>
          </a:p>
          <a:p>
            <a:pPr marL="685800" lvl="1" indent="-342900">
              <a:spcBef>
                <a:spcPts val="0"/>
              </a:spcBef>
              <a:buFont typeface="Symbol" panose="05050102010706020507" pitchFamily="18" charset="2"/>
              <a:buChar char=""/>
            </a:pPr>
            <a:r>
              <a:rPr lang="en-US" sz="1600" dirty="0">
                <a:latin typeface="Calibri" panose="020F0502020204030204" pitchFamily="34" charset="0"/>
                <a:cs typeface="Times New Roman" panose="02020603050405020304" pitchFamily="18" charset="0"/>
              </a:rPr>
              <a:t>Pre-configured building blocks for Define-XML</a:t>
            </a:r>
          </a:p>
          <a:p>
            <a:pPr marL="685800" lvl="1" indent="-342900">
              <a:spcBef>
                <a:spcPts val="0"/>
              </a:spcBef>
              <a:buFont typeface="Symbol" panose="05050102010706020507" pitchFamily="18" charset="2"/>
              <a:buChar char=""/>
            </a:pPr>
            <a:r>
              <a:rPr lang="en-US" sz="1600" dirty="0">
                <a:latin typeface="Calibri" panose="020F0502020204030204" pitchFamily="34" charset="0"/>
                <a:cs typeface="Times New Roman" panose="02020603050405020304" pitchFamily="18" charset="0"/>
              </a:rPr>
              <a:t>Tailored to BCs to link with unambiguous semantics &amp; definitions</a:t>
            </a:r>
          </a:p>
          <a:p>
            <a:pPr marL="685800" lvl="1" indent="-342900">
              <a:spcBef>
                <a:spcPts val="0"/>
              </a:spcBef>
              <a:buFont typeface="Symbol" panose="05050102010706020507" pitchFamily="18" charset="2"/>
              <a:buChar char=""/>
            </a:pPr>
            <a:r>
              <a:rPr lang="en-US" sz="1600" dirty="0">
                <a:latin typeface="Calibri" panose="020F0502020204030204" pitchFamily="34" charset="0"/>
                <a:cs typeface="Times New Roman" panose="02020603050405020304" pitchFamily="18" charset="0"/>
              </a:rPr>
              <a:t>Dataset specializations as an extended dataset structure</a:t>
            </a:r>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12</a:t>
            </a:fld>
            <a:endParaRPr lang="en-US"/>
          </a:p>
        </p:txBody>
      </p:sp>
      <p:sp>
        <p:nvSpPr>
          <p:cNvPr id="4" name="Footer Placeholder 4">
            <a:extLst>
              <a:ext uri="{FF2B5EF4-FFF2-40B4-BE49-F238E27FC236}">
                <a16:creationId xmlns:a16="http://schemas.microsoft.com/office/drawing/2014/main" id="{8A7C1781-FDF5-24D4-F56D-EEFD2AD53268}"/>
              </a:ext>
            </a:extLst>
          </p:cNvPr>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spTree>
    <p:extLst>
      <p:ext uri="{BB962C8B-B14F-4D97-AF65-F5344CB8AC3E}">
        <p14:creationId xmlns:p14="http://schemas.microsoft.com/office/powerpoint/2010/main" val="187409415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F13CB-17C5-EB4A-9295-BD64097E7816}"/>
              </a:ext>
            </a:extLst>
          </p:cNvPr>
          <p:cNvSpPr>
            <a:spLocks noGrp="1"/>
          </p:cNvSpPr>
          <p:nvPr>
            <p:ph type="title"/>
          </p:nvPr>
        </p:nvSpPr>
        <p:spPr/>
        <p:txBody>
          <a:bodyPr/>
          <a:lstStyle/>
          <a:p>
            <a:r>
              <a:rPr lang="en-US" dirty="0"/>
              <a:t>SDTM Dataset Specializations  </a:t>
            </a:r>
          </a:p>
        </p:txBody>
      </p:sp>
      <p:sp>
        <p:nvSpPr>
          <p:cNvPr id="3" name="Content Placeholder 2">
            <a:extLst>
              <a:ext uri="{FF2B5EF4-FFF2-40B4-BE49-F238E27FC236}">
                <a16:creationId xmlns:a16="http://schemas.microsoft.com/office/drawing/2014/main" id="{5DB09AA2-6222-4A4C-9657-9B64F4AD68C2}"/>
              </a:ext>
            </a:extLst>
          </p:cNvPr>
          <p:cNvSpPr>
            <a:spLocks noGrp="1"/>
          </p:cNvSpPr>
          <p:nvPr>
            <p:ph idx="1"/>
          </p:nvPr>
        </p:nvSpPr>
        <p:spPr/>
        <p:txBody>
          <a:bodyPr/>
          <a:lstStyle/>
          <a:p>
            <a:r>
              <a:rPr lang="en-US" dirty="0"/>
              <a:t>Building Blocks for Define-XML</a:t>
            </a:r>
          </a:p>
        </p:txBody>
      </p:sp>
    </p:spTree>
    <p:extLst>
      <p:ext uri="{BB962C8B-B14F-4D97-AF65-F5344CB8AC3E}">
        <p14:creationId xmlns:p14="http://schemas.microsoft.com/office/powerpoint/2010/main" val="34504624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a:extLst>
              <a:ext uri="{FF2B5EF4-FFF2-40B4-BE49-F238E27FC236}">
                <a16:creationId xmlns:a16="http://schemas.microsoft.com/office/drawing/2014/main" id="{1B481138-7A05-CFF1-5F43-0CD412C9A845}"/>
              </a:ext>
            </a:extLst>
          </p:cNvPr>
          <p:cNvPicPr>
            <a:picLocks noChangeAspect="1"/>
          </p:cNvPicPr>
          <p:nvPr/>
        </p:nvPicPr>
        <p:blipFill>
          <a:blip r:embed="rId2"/>
          <a:stretch>
            <a:fillRect/>
          </a:stretch>
        </p:blipFill>
        <p:spPr>
          <a:xfrm>
            <a:off x="1292452" y="831273"/>
            <a:ext cx="3355632" cy="3858976"/>
          </a:xfrm>
          <a:prstGeom prst="rect">
            <a:avLst/>
          </a:prstGeom>
        </p:spPr>
      </p:pic>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14</a:t>
            </a:fld>
            <a:endParaRPr lang="en-US"/>
          </a:p>
        </p:txBody>
      </p:sp>
      <p:sp>
        <p:nvSpPr>
          <p:cNvPr id="11" name="Content Placeholder 2">
            <a:extLst>
              <a:ext uri="{FF2B5EF4-FFF2-40B4-BE49-F238E27FC236}">
                <a16:creationId xmlns:a16="http://schemas.microsoft.com/office/drawing/2014/main" id="{0F993DC9-798A-1F1B-1E5A-82A884EC32F9}"/>
              </a:ext>
            </a:extLst>
          </p:cNvPr>
          <p:cNvSpPr>
            <a:spLocks noGrp="1"/>
          </p:cNvSpPr>
          <p:nvPr>
            <p:ph idx="1"/>
          </p:nvPr>
        </p:nvSpPr>
        <p:spPr>
          <a:xfrm>
            <a:off x="812230" y="108375"/>
            <a:ext cx="2270458" cy="590102"/>
          </a:xfrm>
        </p:spPr>
        <p:txBody>
          <a:bodyPr vert="horz" lIns="0" tIns="0" rIns="0" bIns="0" rtlCol="0" anchor="t">
            <a:normAutofit/>
          </a:bodyPr>
          <a:lstStyle/>
          <a:p>
            <a:pPr marL="4445" indent="0">
              <a:lnSpc>
                <a:spcPct val="50000"/>
              </a:lnSpc>
              <a:buNone/>
            </a:pPr>
            <a:endParaRPr lang="en-US" b="1" dirty="0">
              <a:cs typeface="Arial" panose="020B0604020202020204"/>
            </a:endParaRPr>
          </a:p>
          <a:p>
            <a:pPr marL="4445" indent="0">
              <a:lnSpc>
                <a:spcPct val="50000"/>
              </a:lnSpc>
              <a:buNone/>
            </a:pPr>
            <a:r>
              <a:rPr lang="en-US" b="1" dirty="0"/>
              <a:t>The logical Model</a:t>
            </a:r>
            <a:endParaRPr lang="en-US" b="1" dirty="0">
              <a:cs typeface="Arial" panose="020B0604020202020204"/>
            </a:endParaRPr>
          </a:p>
        </p:txBody>
      </p:sp>
      <p:pic>
        <p:nvPicPr>
          <p:cNvPr id="5" name="Picture 4">
            <a:extLst>
              <a:ext uri="{FF2B5EF4-FFF2-40B4-BE49-F238E27FC236}">
                <a16:creationId xmlns:a16="http://schemas.microsoft.com/office/drawing/2014/main" id="{1EC9923A-CCC3-B133-72FB-44589C92E35C}"/>
              </a:ext>
            </a:extLst>
          </p:cNvPr>
          <p:cNvPicPr>
            <a:picLocks noChangeAspect="1"/>
          </p:cNvPicPr>
          <p:nvPr/>
        </p:nvPicPr>
        <p:blipFill>
          <a:blip r:embed="rId3"/>
          <a:stretch>
            <a:fillRect/>
          </a:stretch>
        </p:blipFill>
        <p:spPr>
          <a:xfrm>
            <a:off x="5375791" y="0"/>
            <a:ext cx="3446555" cy="5143500"/>
          </a:xfrm>
          <a:prstGeom prst="rect">
            <a:avLst/>
          </a:prstGeom>
        </p:spPr>
      </p:pic>
      <p:cxnSp>
        <p:nvCxnSpPr>
          <p:cNvPr id="9" name="Straight Arrow Connector 8">
            <a:extLst>
              <a:ext uri="{FF2B5EF4-FFF2-40B4-BE49-F238E27FC236}">
                <a16:creationId xmlns:a16="http://schemas.microsoft.com/office/drawing/2014/main" id="{1B7FEC6A-7138-0B07-A7EB-1570C2FD649D}"/>
              </a:ext>
            </a:extLst>
          </p:cNvPr>
          <p:cNvCxnSpPr/>
          <p:nvPr/>
        </p:nvCxnSpPr>
        <p:spPr>
          <a:xfrm flipH="1" flipV="1">
            <a:off x="3638145" y="1128409"/>
            <a:ext cx="2386519" cy="84306"/>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A8336A98-9CC6-71B8-3AAA-46D79039AE41}"/>
              </a:ext>
            </a:extLst>
          </p:cNvPr>
          <p:cNvCxnSpPr>
            <a:cxnSpLocks/>
          </p:cNvCxnSpPr>
          <p:nvPr/>
        </p:nvCxnSpPr>
        <p:spPr>
          <a:xfrm flipH="1">
            <a:off x="4458586" y="2161953"/>
            <a:ext cx="1779181" cy="1516912"/>
          </a:xfrm>
          <a:prstGeom prst="straightConnector1">
            <a:avLst/>
          </a:prstGeom>
          <a:ln>
            <a:solidFill>
              <a:srgbClr val="FF0000"/>
            </a:solidFill>
            <a:prstDash val="dash"/>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2629007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15</a:t>
            </a:fld>
            <a:endParaRPr lang="en-US"/>
          </a:p>
        </p:txBody>
      </p:sp>
      <p:sp>
        <p:nvSpPr>
          <p:cNvPr id="4" name="Title 1">
            <a:extLst>
              <a:ext uri="{FF2B5EF4-FFF2-40B4-BE49-F238E27FC236}">
                <a16:creationId xmlns:a16="http://schemas.microsoft.com/office/drawing/2014/main" id="{511EBE45-97D2-4C8F-39AE-B4A0D61ABD20}"/>
              </a:ext>
            </a:extLst>
          </p:cNvPr>
          <p:cNvSpPr>
            <a:spLocks noGrp="1"/>
          </p:cNvSpPr>
          <p:nvPr>
            <p:ph type="title"/>
          </p:nvPr>
        </p:nvSpPr>
        <p:spPr>
          <a:xfrm>
            <a:off x="800100" y="102393"/>
            <a:ext cx="7886700" cy="994172"/>
          </a:xfrm>
        </p:spPr>
        <p:txBody>
          <a:bodyPr>
            <a:normAutofit/>
          </a:bodyPr>
          <a:lstStyle/>
          <a:p>
            <a:r>
              <a:rPr lang="en-US" dirty="0"/>
              <a:t>CDISC Biomedical Concepts and </a:t>
            </a:r>
            <a:br>
              <a:rPr lang="en-US" dirty="0"/>
            </a:br>
            <a:r>
              <a:rPr lang="en-US" dirty="0"/>
              <a:t>SDTM Dataset Specializations</a:t>
            </a:r>
            <a:br>
              <a:rPr lang="en-US" dirty="0"/>
            </a:br>
            <a:endParaRPr lang="en-US" dirty="0"/>
          </a:p>
        </p:txBody>
      </p:sp>
      <p:pic>
        <p:nvPicPr>
          <p:cNvPr id="5" name="Picture 4" descr="A group of colorful circles with text&#10;&#10;Description automatically generated">
            <a:extLst>
              <a:ext uri="{FF2B5EF4-FFF2-40B4-BE49-F238E27FC236}">
                <a16:creationId xmlns:a16="http://schemas.microsoft.com/office/drawing/2014/main" id="{9EEF472C-4FB9-6111-FF8C-6E2F7645A436}"/>
              </a:ext>
            </a:extLst>
          </p:cNvPr>
          <p:cNvPicPr>
            <a:picLocks noChangeAspect="1"/>
          </p:cNvPicPr>
          <p:nvPr/>
        </p:nvPicPr>
        <p:blipFill>
          <a:blip r:embed="rId2"/>
          <a:stretch>
            <a:fillRect/>
          </a:stretch>
        </p:blipFill>
        <p:spPr>
          <a:xfrm>
            <a:off x="964019" y="599478"/>
            <a:ext cx="7344692" cy="4015051"/>
          </a:xfrm>
          <a:prstGeom prst="rect">
            <a:avLst/>
          </a:prstGeom>
        </p:spPr>
      </p:pic>
    </p:spTree>
    <p:extLst>
      <p:ext uri="{BB962C8B-B14F-4D97-AF65-F5344CB8AC3E}">
        <p14:creationId xmlns:p14="http://schemas.microsoft.com/office/powerpoint/2010/main" val="401490523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16</a:t>
            </a:fld>
            <a:endParaRPr lang="en-US"/>
          </a:p>
        </p:txBody>
      </p:sp>
      <p:sp>
        <p:nvSpPr>
          <p:cNvPr id="4" name="Title 1">
            <a:extLst>
              <a:ext uri="{FF2B5EF4-FFF2-40B4-BE49-F238E27FC236}">
                <a16:creationId xmlns:a16="http://schemas.microsoft.com/office/drawing/2014/main" id="{511EBE45-97D2-4C8F-39AE-B4A0D61ABD20}"/>
              </a:ext>
            </a:extLst>
          </p:cNvPr>
          <p:cNvSpPr>
            <a:spLocks noGrp="1"/>
          </p:cNvSpPr>
          <p:nvPr>
            <p:ph type="title"/>
          </p:nvPr>
        </p:nvSpPr>
        <p:spPr>
          <a:xfrm>
            <a:off x="4478965" y="102393"/>
            <a:ext cx="4438207" cy="915769"/>
          </a:xfrm>
        </p:spPr>
        <p:txBody>
          <a:bodyPr>
            <a:normAutofit/>
          </a:bodyPr>
          <a:lstStyle/>
          <a:p>
            <a:r>
              <a:rPr lang="en-US" dirty="0"/>
              <a:t>SDTM Dataset Specializations</a:t>
            </a:r>
            <a:br>
              <a:rPr lang="en-US" dirty="0"/>
            </a:br>
            <a:endParaRPr lang="en-US" dirty="0"/>
          </a:p>
        </p:txBody>
      </p:sp>
      <p:pic>
        <p:nvPicPr>
          <p:cNvPr id="8" name="Picture 7" descr="A computer screen shot of several circles&#10;&#10;Description automatically generated">
            <a:extLst>
              <a:ext uri="{FF2B5EF4-FFF2-40B4-BE49-F238E27FC236}">
                <a16:creationId xmlns:a16="http://schemas.microsoft.com/office/drawing/2014/main" id="{B080E75B-CB08-D4DA-E8D2-119B3D92731D}"/>
              </a:ext>
            </a:extLst>
          </p:cNvPr>
          <p:cNvPicPr>
            <a:picLocks noChangeAspect="1"/>
          </p:cNvPicPr>
          <p:nvPr/>
        </p:nvPicPr>
        <p:blipFill>
          <a:blip r:embed="rId2"/>
          <a:stretch>
            <a:fillRect/>
          </a:stretch>
        </p:blipFill>
        <p:spPr>
          <a:xfrm>
            <a:off x="1162365" y="184297"/>
            <a:ext cx="6372575" cy="4786675"/>
          </a:xfrm>
          <a:prstGeom prst="rect">
            <a:avLst/>
          </a:prstGeom>
        </p:spPr>
      </p:pic>
    </p:spTree>
    <p:extLst>
      <p:ext uri="{BB962C8B-B14F-4D97-AF65-F5344CB8AC3E}">
        <p14:creationId xmlns:p14="http://schemas.microsoft.com/office/powerpoint/2010/main" val="1820454067"/>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17</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sp>
        <p:nvSpPr>
          <p:cNvPr id="9" name="Title 1">
            <a:extLst>
              <a:ext uri="{FF2B5EF4-FFF2-40B4-BE49-F238E27FC236}">
                <a16:creationId xmlns:a16="http://schemas.microsoft.com/office/drawing/2014/main" id="{88590862-4B98-3AB4-B3BF-B7276063CF95}"/>
              </a:ext>
            </a:extLst>
          </p:cNvPr>
          <p:cNvSpPr>
            <a:spLocks noGrp="1"/>
          </p:cNvSpPr>
          <p:nvPr>
            <p:ph type="title"/>
          </p:nvPr>
        </p:nvSpPr>
        <p:spPr>
          <a:xfrm>
            <a:off x="800100" y="102393"/>
            <a:ext cx="7886700" cy="915769"/>
          </a:xfrm>
        </p:spPr>
        <p:txBody>
          <a:bodyPr>
            <a:normAutofit/>
          </a:bodyPr>
          <a:lstStyle/>
          <a:p>
            <a:r>
              <a:rPr lang="en-US" dirty="0"/>
              <a:t>SDTM Dataset Specializations</a:t>
            </a:r>
            <a:br>
              <a:rPr lang="en-US" dirty="0"/>
            </a:br>
            <a:endParaRPr lang="en-US" dirty="0"/>
          </a:p>
        </p:txBody>
      </p:sp>
      <p:graphicFrame>
        <p:nvGraphicFramePr>
          <p:cNvPr id="12" name="Content Placeholder 11">
            <a:extLst>
              <a:ext uri="{FF2B5EF4-FFF2-40B4-BE49-F238E27FC236}">
                <a16:creationId xmlns:a16="http://schemas.microsoft.com/office/drawing/2014/main" id="{D074197C-75A4-68A9-E8D3-76DC8DE4465F}"/>
              </a:ext>
            </a:extLst>
          </p:cNvPr>
          <p:cNvGraphicFramePr>
            <a:graphicFrameLocks noGrp="1"/>
          </p:cNvGraphicFramePr>
          <p:nvPr>
            <p:ph idx="1"/>
          </p:nvPr>
        </p:nvGraphicFramePr>
        <p:xfrm>
          <a:off x="800100" y="888460"/>
          <a:ext cx="7996135" cy="3119034"/>
        </p:xfrm>
        <a:graphic>
          <a:graphicData uri="http://schemas.openxmlformats.org/drawingml/2006/table">
            <a:tbl>
              <a:tblPr firstRow="1" firstCol="1" bandRow="1" bandCol="1">
                <a:tableStyleId>{69012ECD-51FC-41F1-AA8D-1B2483CD663E}</a:tableStyleId>
              </a:tblPr>
              <a:tblGrid>
                <a:gridCol w="2311115">
                  <a:extLst>
                    <a:ext uri="{9D8B030D-6E8A-4147-A177-3AD203B41FA5}">
                      <a16:colId xmlns:a16="http://schemas.microsoft.com/office/drawing/2014/main" val="3272994961"/>
                    </a:ext>
                  </a:extLst>
                </a:gridCol>
                <a:gridCol w="5685020">
                  <a:extLst>
                    <a:ext uri="{9D8B030D-6E8A-4147-A177-3AD203B41FA5}">
                      <a16:colId xmlns:a16="http://schemas.microsoft.com/office/drawing/2014/main" val="818422512"/>
                    </a:ext>
                  </a:extLst>
                </a:gridCol>
              </a:tblGrid>
              <a:tr h="324255">
                <a:tc>
                  <a:txBody>
                    <a:bodyPr/>
                    <a:lstStyle/>
                    <a:p>
                      <a:pPr marL="0" marR="0">
                        <a:spcBef>
                          <a:spcPts val="0"/>
                        </a:spcBef>
                        <a:spcAft>
                          <a:spcPts val="600"/>
                        </a:spcAft>
                      </a:pPr>
                      <a:r>
                        <a:rPr lang="en-US" sz="1600" dirty="0">
                          <a:effectLst/>
                        </a:rPr>
                        <a:t>Attribute</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spcBef>
                          <a:spcPts val="0"/>
                        </a:spcBef>
                        <a:spcAft>
                          <a:spcPts val="600"/>
                        </a:spcAft>
                      </a:pPr>
                      <a:r>
                        <a:rPr lang="en-US" sz="1600" dirty="0">
                          <a:effectLst/>
                        </a:rPr>
                        <a:t>Description</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246416626"/>
                  </a:ext>
                </a:extLst>
              </a:tr>
              <a:tr h="375288">
                <a:tc>
                  <a:txBody>
                    <a:bodyPr/>
                    <a:lstStyle/>
                    <a:p>
                      <a:pPr marL="0" marR="0">
                        <a:spcBef>
                          <a:spcPts val="0"/>
                        </a:spcBef>
                        <a:spcAft>
                          <a:spcPts val="600"/>
                        </a:spcAft>
                      </a:pPr>
                      <a:r>
                        <a:rPr lang="en-US" sz="1400" dirty="0" err="1">
                          <a:effectLst/>
                        </a:rPr>
                        <a:t>datasetSpecializationId</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spcBef>
                          <a:spcPts val="0"/>
                        </a:spcBef>
                        <a:spcAft>
                          <a:spcPts val="600"/>
                        </a:spcAft>
                      </a:pPr>
                      <a:r>
                        <a:rPr lang="en-US" sz="1400" dirty="0">
                          <a:effectLst/>
                        </a:rPr>
                        <a:t>Identifier for SDTM Value Level Metadata group</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617335463"/>
                  </a:ext>
                </a:extLst>
              </a:tr>
              <a:tr h="375288">
                <a:tc>
                  <a:txBody>
                    <a:bodyPr/>
                    <a:lstStyle/>
                    <a:p>
                      <a:pPr marL="0" marR="0">
                        <a:spcBef>
                          <a:spcPts val="0"/>
                        </a:spcBef>
                        <a:spcAft>
                          <a:spcPts val="600"/>
                        </a:spcAft>
                      </a:pPr>
                      <a:r>
                        <a:rPr lang="en-US" sz="1400" dirty="0">
                          <a:effectLst/>
                        </a:rPr>
                        <a:t>domain</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spcBef>
                          <a:spcPts val="0"/>
                        </a:spcBef>
                        <a:spcAft>
                          <a:spcPts val="600"/>
                        </a:spcAft>
                      </a:pPr>
                      <a:r>
                        <a:rPr lang="en-US" sz="1400" dirty="0">
                          <a:effectLst/>
                        </a:rPr>
                        <a:t>Domain for the SDTM specialization group</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892994242"/>
                  </a:ext>
                </a:extLst>
              </a:tr>
              <a:tr h="533173">
                <a:tc>
                  <a:txBody>
                    <a:bodyPr/>
                    <a:lstStyle/>
                    <a:p>
                      <a:pPr marL="0" marR="0">
                        <a:spcBef>
                          <a:spcPts val="0"/>
                        </a:spcBef>
                        <a:spcAft>
                          <a:spcPts val="600"/>
                        </a:spcAft>
                      </a:pPr>
                      <a:r>
                        <a:rPr lang="en-US" sz="1400" dirty="0" err="1">
                          <a:effectLst/>
                        </a:rPr>
                        <a:t>shortName</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spcBef>
                          <a:spcPts val="0"/>
                        </a:spcBef>
                        <a:spcAft>
                          <a:spcPts val="600"/>
                        </a:spcAft>
                      </a:pPr>
                      <a:r>
                        <a:rPr lang="en-US" sz="1400" dirty="0">
                          <a:effectLst/>
                        </a:rPr>
                        <a:t>SDTM group short name which provides a user friendly and intuitive name for the </a:t>
                      </a:r>
                      <a:r>
                        <a:rPr lang="en-US" sz="1400" dirty="0" err="1">
                          <a:effectLst/>
                        </a:rPr>
                        <a:t>datasetSpecializationId</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1096876618"/>
                  </a:ext>
                </a:extLst>
              </a:tr>
              <a:tr h="375288">
                <a:tc>
                  <a:txBody>
                    <a:bodyPr/>
                    <a:lstStyle/>
                    <a:p>
                      <a:pPr marL="0" marR="0">
                        <a:spcBef>
                          <a:spcPts val="0"/>
                        </a:spcBef>
                        <a:spcAft>
                          <a:spcPts val="600"/>
                        </a:spcAft>
                      </a:pPr>
                      <a:r>
                        <a:rPr lang="en-US" sz="1400" dirty="0">
                          <a:effectLst/>
                        </a:rPr>
                        <a:t>source</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spcBef>
                          <a:spcPts val="0"/>
                        </a:spcBef>
                        <a:spcAft>
                          <a:spcPts val="600"/>
                        </a:spcAft>
                      </a:pPr>
                      <a:r>
                        <a:rPr lang="en-US" sz="1400" dirty="0">
                          <a:effectLst/>
                        </a:rPr>
                        <a:t>SDTM VLM Source which categorizes VLM groups by topic variable</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4050143310"/>
                  </a:ext>
                </a:extLst>
              </a:tr>
              <a:tr h="375288">
                <a:tc>
                  <a:txBody>
                    <a:bodyPr/>
                    <a:lstStyle/>
                    <a:p>
                      <a:pPr marL="0" marR="0">
                        <a:spcBef>
                          <a:spcPts val="0"/>
                        </a:spcBef>
                        <a:spcAft>
                          <a:spcPts val="600"/>
                        </a:spcAft>
                      </a:pPr>
                      <a:r>
                        <a:rPr lang="en-US" sz="1400" dirty="0" err="1">
                          <a:effectLst/>
                        </a:rPr>
                        <a:t>sdtmigStartVersion</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spcBef>
                          <a:spcPts val="0"/>
                        </a:spcBef>
                        <a:spcAft>
                          <a:spcPts val="600"/>
                        </a:spcAft>
                      </a:pPr>
                      <a:r>
                        <a:rPr lang="en-US" sz="1400" dirty="0">
                          <a:effectLst/>
                        </a:rPr>
                        <a:t>The earliest SDTMIG version applicable to the SDTM dataset specialization</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726772439"/>
                  </a:ext>
                </a:extLst>
              </a:tr>
              <a:tr h="375288">
                <a:tc>
                  <a:txBody>
                    <a:bodyPr/>
                    <a:lstStyle/>
                    <a:p>
                      <a:pPr marL="0" marR="0">
                        <a:spcBef>
                          <a:spcPts val="0"/>
                        </a:spcBef>
                        <a:spcAft>
                          <a:spcPts val="600"/>
                        </a:spcAft>
                      </a:pPr>
                      <a:r>
                        <a:rPr lang="en-US" sz="1400" dirty="0" err="1">
                          <a:effectLst/>
                        </a:rPr>
                        <a:t>sdtmigEndVersion</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spcBef>
                          <a:spcPts val="0"/>
                        </a:spcBef>
                        <a:spcAft>
                          <a:spcPts val="600"/>
                        </a:spcAft>
                      </a:pPr>
                      <a:r>
                        <a:rPr lang="en-US" sz="1400" dirty="0">
                          <a:effectLst/>
                        </a:rPr>
                        <a:t>The last SDTMIG version that is applicable to the SDTM dataset specialization</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3898168990"/>
                  </a:ext>
                </a:extLst>
              </a:tr>
              <a:tr h="282302">
                <a:tc>
                  <a:txBody>
                    <a:bodyPr/>
                    <a:lstStyle/>
                    <a:p>
                      <a:pPr marL="0" marR="0">
                        <a:spcBef>
                          <a:spcPts val="0"/>
                        </a:spcBef>
                        <a:spcAft>
                          <a:spcPts val="600"/>
                        </a:spcAft>
                      </a:pPr>
                      <a:r>
                        <a:rPr lang="en-US" sz="1400" dirty="0" err="1">
                          <a:effectLst/>
                        </a:rPr>
                        <a:t>biomedicalConceptId</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tc>
                  <a:txBody>
                    <a:bodyPr/>
                    <a:lstStyle/>
                    <a:p>
                      <a:pPr marL="0" marR="0">
                        <a:spcBef>
                          <a:spcPts val="0"/>
                        </a:spcBef>
                        <a:spcAft>
                          <a:spcPts val="600"/>
                        </a:spcAft>
                      </a:pPr>
                      <a:r>
                        <a:rPr lang="en-US" sz="1400" dirty="0">
                          <a:effectLst/>
                        </a:rPr>
                        <a:t>Biomedical Concept identifier</a:t>
                      </a:r>
                      <a:endParaRPr lang="en-US" sz="14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8580" marR="68580" marT="0" marB="0" anchor="ctr"/>
                </a:tc>
                <a:extLst>
                  <a:ext uri="{0D108BD9-81ED-4DB2-BD59-A6C34878D82A}">
                    <a16:rowId xmlns:a16="http://schemas.microsoft.com/office/drawing/2014/main" val="2967833278"/>
                  </a:ext>
                </a:extLst>
              </a:tr>
            </a:tbl>
          </a:graphicData>
        </a:graphic>
      </p:graphicFrame>
    </p:spTree>
    <p:extLst>
      <p:ext uri="{BB962C8B-B14F-4D97-AF65-F5344CB8AC3E}">
        <p14:creationId xmlns:p14="http://schemas.microsoft.com/office/powerpoint/2010/main" val="149800672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18</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sp>
        <p:nvSpPr>
          <p:cNvPr id="9" name="Title 1">
            <a:extLst>
              <a:ext uri="{FF2B5EF4-FFF2-40B4-BE49-F238E27FC236}">
                <a16:creationId xmlns:a16="http://schemas.microsoft.com/office/drawing/2014/main" id="{88590862-4B98-3AB4-B3BF-B7276063CF95}"/>
              </a:ext>
            </a:extLst>
          </p:cNvPr>
          <p:cNvSpPr>
            <a:spLocks noGrp="1"/>
          </p:cNvSpPr>
          <p:nvPr>
            <p:ph type="title"/>
          </p:nvPr>
        </p:nvSpPr>
        <p:spPr>
          <a:xfrm>
            <a:off x="800100" y="102393"/>
            <a:ext cx="7886700" cy="915769"/>
          </a:xfrm>
        </p:spPr>
        <p:txBody>
          <a:bodyPr>
            <a:normAutofit/>
          </a:bodyPr>
          <a:lstStyle/>
          <a:p>
            <a:r>
              <a:rPr lang="en-US" dirty="0"/>
              <a:t>SDTM Dataset Specializations</a:t>
            </a:r>
            <a:br>
              <a:rPr lang="en-US" dirty="0"/>
            </a:br>
            <a:endParaRPr lang="en-US" dirty="0"/>
          </a:p>
        </p:txBody>
      </p:sp>
      <p:graphicFrame>
        <p:nvGraphicFramePr>
          <p:cNvPr id="4" name="Table 3">
            <a:extLst>
              <a:ext uri="{FF2B5EF4-FFF2-40B4-BE49-F238E27FC236}">
                <a16:creationId xmlns:a16="http://schemas.microsoft.com/office/drawing/2014/main" id="{AEC7517D-45F0-A3F0-F1A0-B045EF0178CD}"/>
              </a:ext>
            </a:extLst>
          </p:cNvPr>
          <p:cNvGraphicFramePr>
            <a:graphicFrameLocks noGrp="1"/>
          </p:cNvGraphicFramePr>
          <p:nvPr>
            <p:extLst>
              <p:ext uri="{D42A27DB-BD31-4B8C-83A1-F6EECF244321}">
                <p14:modId xmlns:p14="http://schemas.microsoft.com/office/powerpoint/2010/main" val="3302199806"/>
              </p:ext>
            </p:extLst>
          </p:nvPr>
        </p:nvGraphicFramePr>
        <p:xfrm>
          <a:off x="800100" y="890820"/>
          <a:ext cx="7807328" cy="3273865"/>
        </p:xfrm>
        <a:graphic>
          <a:graphicData uri="http://schemas.openxmlformats.org/drawingml/2006/table">
            <a:tbl>
              <a:tblPr firstRow="1" firstCol="1" bandRow="1" bandCol="1">
                <a:tableStyleId>{69012ECD-51FC-41F1-AA8D-1B2483CD663E}</a:tableStyleId>
              </a:tblPr>
              <a:tblGrid>
                <a:gridCol w="1238656">
                  <a:extLst>
                    <a:ext uri="{9D8B030D-6E8A-4147-A177-3AD203B41FA5}">
                      <a16:colId xmlns:a16="http://schemas.microsoft.com/office/drawing/2014/main" val="4079716134"/>
                    </a:ext>
                  </a:extLst>
                </a:gridCol>
                <a:gridCol w="1316477">
                  <a:extLst>
                    <a:ext uri="{9D8B030D-6E8A-4147-A177-3AD203B41FA5}">
                      <a16:colId xmlns:a16="http://schemas.microsoft.com/office/drawing/2014/main" val="1552073648"/>
                    </a:ext>
                  </a:extLst>
                </a:gridCol>
                <a:gridCol w="5252195">
                  <a:extLst>
                    <a:ext uri="{9D8B030D-6E8A-4147-A177-3AD203B41FA5}">
                      <a16:colId xmlns:a16="http://schemas.microsoft.com/office/drawing/2014/main" val="3001116198"/>
                    </a:ext>
                  </a:extLst>
                </a:gridCol>
              </a:tblGrid>
              <a:tr h="354320">
                <a:tc gridSpan="2">
                  <a:txBody>
                    <a:bodyPr/>
                    <a:lstStyle/>
                    <a:p>
                      <a:pPr marL="0" marR="0">
                        <a:spcBef>
                          <a:spcPts val="0"/>
                        </a:spcBef>
                        <a:spcAft>
                          <a:spcPts val="600"/>
                        </a:spcAft>
                      </a:pPr>
                      <a:r>
                        <a:rPr lang="en-US" sz="1600" dirty="0">
                          <a:effectLst/>
                        </a:rPr>
                        <a:t>Attribute</a:t>
                      </a:r>
                    </a:p>
                  </a:txBody>
                  <a:tcPr marL="60667" marR="60667" marT="0" marB="0" anchor="ctr">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600" dirty="0">
                        <a:effectLst/>
                      </a:endParaRPr>
                    </a:p>
                  </a:txBody>
                  <a:tcPr marL="60667" marR="60667" marT="0" marB="0"/>
                </a:tc>
                <a:tc>
                  <a:txBody>
                    <a:bodyPr/>
                    <a:lstStyle/>
                    <a:p>
                      <a:pPr marL="0" marR="0">
                        <a:spcBef>
                          <a:spcPts val="0"/>
                        </a:spcBef>
                        <a:spcAft>
                          <a:spcPts val="600"/>
                        </a:spcAft>
                      </a:pPr>
                      <a:r>
                        <a:rPr lang="en-US" sz="1600" dirty="0">
                          <a:effectLst/>
                        </a:rPr>
                        <a:t>Description</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tc>
                <a:extLst>
                  <a:ext uri="{0D108BD9-81ED-4DB2-BD59-A6C34878D82A}">
                    <a16:rowId xmlns:a16="http://schemas.microsoft.com/office/drawing/2014/main" val="152130599"/>
                  </a:ext>
                </a:extLst>
              </a:tr>
              <a:tr h="111633">
                <a:tc gridSpan="2">
                  <a:txBody>
                    <a:bodyPr/>
                    <a:lstStyle/>
                    <a:p>
                      <a:pPr marL="0" marR="0">
                        <a:lnSpc>
                          <a:spcPct val="150000"/>
                        </a:lnSpc>
                        <a:spcBef>
                          <a:spcPts val="0"/>
                        </a:spcBef>
                        <a:spcAft>
                          <a:spcPts val="600"/>
                        </a:spcAft>
                      </a:pPr>
                      <a:r>
                        <a:rPr lang="en-US" sz="1200" dirty="0">
                          <a:effectLst/>
                        </a:rPr>
                        <a:t>Name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Name of the variable included in the SDTM dataset specialization</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756829630"/>
                  </a:ext>
                </a:extLst>
              </a:tr>
              <a:tr h="111633">
                <a:tc gridSpan="2">
                  <a:txBody>
                    <a:bodyPr/>
                    <a:lstStyle/>
                    <a:p>
                      <a:pPr marL="0" marR="0">
                        <a:lnSpc>
                          <a:spcPct val="150000"/>
                        </a:lnSpc>
                        <a:spcBef>
                          <a:spcPts val="0"/>
                        </a:spcBef>
                        <a:spcAft>
                          <a:spcPts val="600"/>
                        </a:spcAft>
                      </a:pPr>
                      <a:r>
                        <a:rPr lang="en-US" sz="1200" dirty="0" err="1">
                          <a:effectLst/>
                        </a:rPr>
                        <a:t>dataElementConceptId</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Biomedical Concept Data Element Concept identifier</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1035763609"/>
                  </a:ext>
                </a:extLst>
              </a:tr>
              <a:tr h="111633">
                <a:tc gridSpan="2">
                  <a:txBody>
                    <a:bodyPr/>
                    <a:lstStyle/>
                    <a:p>
                      <a:pPr marL="0" marR="0">
                        <a:lnSpc>
                          <a:spcPct val="150000"/>
                        </a:lnSpc>
                        <a:spcBef>
                          <a:spcPts val="0"/>
                        </a:spcBef>
                        <a:spcAft>
                          <a:spcPts val="600"/>
                        </a:spcAft>
                      </a:pPr>
                      <a:r>
                        <a:rPr lang="en-US" sz="1200" dirty="0" err="1">
                          <a:effectLst/>
                          <a:latin typeface="Arial" panose="020B0604020202020204" pitchFamily="34" charset="0"/>
                          <a:ea typeface="Times New Roman" panose="02020603050405020304" pitchFamily="18" charset="0"/>
                          <a:cs typeface="Times New Roman" panose="02020603050405020304" pitchFamily="18" charset="0"/>
                        </a:rPr>
                        <a:t>isNonStandard</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lnSpc>
                          <a:spcPct val="150000"/>
                        </a:lnSpc>
                        <a:spcBef>
                          <a:spcPts val="0"/>
                        </a:spcBef>
                        <a:spcAft>
                          <a:spcPts val="600"/>
                        </a:spcAft>
                      </a:pP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lvl="0" indent="0" algn="l" defTabSz="685800" rtl="0" eaLnBrk="1" fontAlgn="auto" latinLnBrk="0" hangingPunct="1">
                        <a:lnSpc>
                          <a:spcPct val="150000"/>
                        </a:lnSpc>
                        <a:spcBef>
                          <a:spcPts val="0"/>
                        </a:spcBef>
                        <a:spcAft>
                          <a:spcPts val="600"/>
                        </a:spcAft>
                        <a:buClrTx/>
                        <a:buSzTx/>
                        <a:buFontTx/>
                        <a:buNone/>
                        <a:tabLst/>
                        <a:defRPr/>
                      </a:pPr>
                      <a:r>
                        <a:rPr lang="en-US" sz="1200" kern="1200" dirty="0">
                          <a:solidFill>
                            <a:schemeClr val="tx1"/>
                          </a:solidFill>
                          <a:effectLst/>
                          <a:latin typeface="+mn-lt"/>
                          <a:ea typeface="+mn-ea"/>
                          <a:cs typeface="+mn-cs"/>
                        </a:rPr>
                        <a:t>Flag that indicates if the variable is a non-standard variable</a:t>
                      </a: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510210020"/>
                  </a:ext>
                </a:extLst>
              </a:tr>
              <a:tr h="111633">
                <a:tc rowSpan="3">
                  <a:txBody>
                    <a:bodyPr/>
                    <a:lstStyle/>
                    <a:p>
                      <a:pPr marL="0" marR="0">
                        <a:lnSpc>
                          <a:spcPct val="150000"/>
                        </a:lnSpc>
                        <a:spcBef>
                          <a:spcPts val="0"/>
                        </a:spcBef>
                        <a:spcAft>
                          <a:spcPts val="600"/>
                        </a:spcAft>
                      </a:pPr>
                      <a:r>
                        <a:rPr lang="en-US" sz="1200" dirty="0">
                          <a:effectLst/>
                        </a:rPr>
                        <a:t>codelist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err="1">
                          <a:effectLst/>
                        </a:rPr>
                        <a:t>conceptId</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a:effectLst/>
                        </a:rPr>
                        <a:t>C-code for a codelist in NCIt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893794038"/>
                  </a:ext>
                </a:extLst>
              </a:tr>
              <a:tr h="111633">
                <a:tc vMerge="1">
                  <a:txBody>
                    <a:bodyPr/>
                    <a:lstStyle/>
                    <a:p>
                      <a:endParaRPr lang="en-US"/>
                    </a:p>
                  </a:txBody>
                  <a:tcPr/>
                </a:tc>
                <a:tc>
                  <a:txBody>
                    <a:bodyPr/>
                    <a:lstStyle/>
                    <a:p>
                      <a:pPr marL="0" marR="0">
                        <a:lnSpc>
                          <a:spcPct val="150000"/>
                        </a:lnSpc>
                        <a:spcBef>
                          <a:spcPts val="0"/>
                        </a:spcBef>
                        <a:spcAft>
                          <a:spcPts val="600"/>
                        </a:spcAft>
                      </a:pPr>
                      <a:r>
                        <a:rPr lang="en-US" sz="1200" dirty="0" err="1">
                          <a:effectLst/>
                        </a:rPr>
                        <a:t>href</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a:effectLst/>
                        </a:rPr>
                        <a:t>Link to NCIt for the codelist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069299495"/>
                  </a:ext>
                </a:extLst>
              </a:tr>
              <a:tr h="111633">
                <a:tc vMerge="1">
                  <a:txBody>
                    <a:bodyPr/>
                    <a:lstStyle/>
                    <a:p>
                      <a:endParaRPr lang="en-US"/>
                    </a:p>
                  </a:txBody>
                  <a:tcPr/>
                </a:tc>
                <a:tc>
                  <a:txBody>
                    <a:bodyPr/>
                    <a:lstStyle/>
                    <a:p>
                      <a:pPr marL="0" marR="0">
                        <a:lnSpc>
                          <a:spcPct val="150000"/>
                        </a:lnSpc>
                        <a:spcBef>
                          <a:spcPts val="0"/>
                        </a:spcBef>
                        <a:spcAft>
                          <a:spcPts val="600"/>
                        </a:spcAft>
                      </a:pPr>
                      <a:r>
                        <a:rPr lang="en-US" sz="1200" dirty="0" err="1">
                          <a:effectLst/>
                        </a:rPr>
                        <a:t>submissionValue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a:effectLst/>
                        </a:rPr>
                        <a:t>CDISC submission value for the codelist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44411830"/>
                  </a:ext>
                </a:extLst>
              </a:tr>
              <a:tr h="111633">
                <a:tc gridSpan="2">
                  <a:txBody>
                    <a:bodyPr/>
                    <a:lstStyle/>
                    <a:p>
                      <a:pPr marL="0" marR="0">
                        <a:lnSpc>
                          <a:spcPct val="150000"/>
                        </a:lnSpc>
                        <a:spcBef>
                          <a:spcPts val="0"/>
                        </a:spcBef>
                        <a:spcAft>
                          <a:spcPts val="600"/>
                        </a:spcAft>
                      </a:pPr>
                      <a:r>
                        <a:rPr lang="en-US" sz="1200" dirty="0" err="1">
                          <a:effectLst/>
                        </a:rPr>
                        <a:t>subsetCodelist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Subset codelist short name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431872498"/>
                  </a:ext>
                </a:extLst>
              </a:tr>
              <a:tr h="111633">
                <a:tc gridSpan="2">
                  <a:txBody>
                    <a:bodyPr/>
                    <a:lstStyle/>
                    <a:p>
                      <a:pPr marL="0" marR="0">
                        <a:lnSpc>
                          <a:spcPct val="150000"/>
                        </a:lnSpc>
                        <a:spcBef>
                          <a:spcPts val="0"/>
                        </a:spcBef>
                        <a:spcAft>
                          <a:spcPts val="600"/>
                        </a:spcAft>
                      </a:pPr>
                      <a:r>
                        <a:rPr lang="en-US" sz="1200" dirty="0" err="1">
                          <a:effectLst/>
                        </a:rPr>
                        <a:t>valueList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List of SDTM submission values used if subset codelist is not applicable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3089573264"/>
                  </a:ext>
                </a:extLst>
              </a:tr>
              <a:tr h="111633">
                <a:tc rowSpan="2">
                  <a:txBody>
                    <a:bodyPr/>
                    <a:lstStyle/>
                    <a:p>
                      <a:pPr marL="0" marR="0">
                        <a:lnSpc>
                          <a:spcPct val="150000"/>
                        </a:lnSpc>
                        <a:spcBef>
                          <a:spcPts val="0"/>
                        </a:spcBef>
                        <a:spcAft>
                          <a:spcPts val="600"/>
                        </a:spcAft>
                      </a:pPr>
                      <a:r>
                        <a:rPr lang="en-US" sz="1200" dirty="0" err="1">
                          <a:effectLst/>
                        </a:rPr>
                        <a:t>assignedTerm</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a:txBody>
                    <a:bodyPr/>
                    <a:lstStyle/>
                    <a:p>
                      <a:pPr marL="0" marR="0">
                        <a:lnSpc>
                          <a:spcPct val="150000"/>
                        </a:lnSpc>
                        <a:spcBef>
                          <a:spcPts val="0"/>
                        </a:spcBef>
                        <a:spcAft>
                          <a:spcPts val="600"/>
                        </a:spcAft>
                      </a:pPr>
                      <a:r>
                        <a:rPr lang="en-US" sz="1200" dirty="0" err="1">
                          <a:effectLst/>
                        </a:rPr>
                        <a:t>conceptId</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a:effectLst/>
                        </a:rPr>
                        <a:t>C-code for assigned term in NCIt </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284782002"/>
                  </a:ext>
                </a:extLst>
              </a:tr>
              <a:tr h="223266">
                <a:tc vMerge="1">
                  <a:txBody>
                    <a:bodyPr/>
                    <a:lstStyle/>
                    <a:p>
                      <a:endParaRPr lang="en-US"/>
                    </a:p>
                  </a:txBody>
                  <a:tcPr/>
                </a:tc>
                <a:tc>
                  <a:txBody>
                    <a:bodyPr/>
                    <a:lstStyle/>
                    <a:p>
                      <a:pPr marL="0" marR="0">
                        <a:lnSpc>
                          <a:spcPct val="150000"/>
                        </a:lnSpc>
                        <a:spcBef>
                          <a:spcPts val="0"/>
                        </a:spcBef>
                        <a:spcAft>
                          <a:spcPts val="600"/>
                        </a:spcAft>
                      </a:pPr>
                      <a:r>
                        <a:rPr lang="en-US" sz="1200" dirty="0">
                          <a:effectLst/>
                        </a:rPr>
                        <a:t>value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a:effectLst/>
                        </a:rPr>
                        <a:t>Submission value for assigned term in NCIt if it exists, or an assigned value which will be the default value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tcPr>
                </a:tc>
                <a:extLst>
                  <a:ext uri="{0D108BD9-81ED-4DB2-BD59-A6C34878D82A}">
                    <a16:rowId xmlns:a16="http://schemas.microsoft.com/office/drawing/2014/main" val="868764121"/>
                  </a:ext>
                </a:extLst>
              </a:tr>
              <a:tr h="111633">
                <a:tc gridSpan="2">
                  <a:txBody>
                    <a:bodyPr/>
                    <a:lstStyle/>
                    <a:p>
                      <a:pPr marL="0" marR="0">
                        <a:lnSpc>
                          <a:spcPct val="150000"/>
                        </a:lnSpc>
                        <a:spcBef>
                          <a:spcPts val="0"/>
                        </a:spcBef>
                        <a:spcAft>
                          <a:spcPts val="600"/>
                        </a:spcAft>
                      </a:pPr>
                      <a:r>
                        <a:rPr lang="en-US" sz="1200" dirty="0">
                          <a:effectLst/>
                        </a:rPr>
                        <a:t>role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SDTM variable role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nchor="ctr">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609617023"/>
                  </a:ext>
                </a:extLst>
              </a:tr>
            </a:tbl>
          </a:graphicData>
        </a:graphic>
      </p:graphicFrame>
    </p:spTree>
    <p:extLst>
      <p:ext uri="{BB962C8B-B14F-4D97-AF65-F5344CB8AC3E}">
        <p14:creationId xmlns:p14="http://schemas.microsoft.com/office/powerpoint/2010/main" val="3161687555"/>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19</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sp>
        <p:nvSpPr>
          <p:cNvPr id="9" name="Title 1">
            <a:extLst>
              <a:ext uri="{FF2B5EF4-FFF2-40B4-BE49-F238E27FC236}">
                <a16:creationId xmlns:a16="http://schemas.microsoft.com/office/drawing/2014/main" id="{88590862-4B98-3AB4-B3BF-B7276063CF95}"/>
              </a:ext>
            </a:extLst>
          </p:cNvPr>
          <p:cNvSpPr>
            <a:spLocks noGrp="1"/>
          </p:cNvSpPr>
          <p:nvPr>
            <p:ph type="title"/>
          </p:nvPr>
        </p:nvSpPr>
        <p:spPr>
          <a:xfrm>
            <a:off x="800100" y="102393"/>
            <a:ext cx="7886700" cy="915769"/>
          </a:xfrm>
        </p:spPr>
        <p:txBody>
          <a:bodyPr>
            <a:normAutofit/>
          </a:bodyPr>
          <a:lstStyle/>
          <a:p>
            <a:r>
              <a:rPr lang="en-US" dirty="0"/>
              <a:t>SDTM Dataset Specializations</a:t>
            </a:r>
            <a:br>
              <a:rPr lang="en-US" dirty="0"/>
            </a:br>
            <a:endParaRPr lang="en-US" dirty="0"/>
          </a:p>
        </p:txBody>
      </p:sp>
      <p:graphicFrame>
        <p:nvGraphicFramePr>
          <p:cNvPr id="4" name="Table 3">
            <a:extLst>
              <a:ext uri="{FF2B5EF4-FFF2-40B4-BE49-F238E27FC236}">
                <a16:creationId xmlns:a16="http://schemas.microsoft.com/office/drawing/2014/main" id="{AEC7517D-45F0-A3F0-F1A0-B045EF0178CD}"/>
              </a:ext>
            </a:extLst>
          </p:cNvPr>
          <p:cNvGraphicFramePr>
            <a:graphicFrameLocks noGrp="1"/>
          </p:cNvGraphicFramePr>
          <p:nvPr>
            <p:extLst>
              <p:ext uri="{D42A27DB-BD31-4B8C-83A1-F6EECF244321}">
                <p14:modId xmlns:p14="http://schemas.microsoft.com/office/powerpoint/2010/main" val="3462219524"/>
              </p:ext>
            </p:extLst>
          </p:nvPr>
        </p:nvGraphicFramePr>
        <p:xfrm>
          <a:off x="674821" y="722405"/>
          <a:ext cx="7794358" cy="3610490"/>
        </p:xfrm>
        <a:graphic>
          <a:graphicData uri="http://schemas.openxmlformats.org/drawingml/2006/table">
            <a:tbl>
              <a:tblPr firstRow="1" firstCol="1" bandRow="1" bandCol="1">
                <a:tableStyleId>{69012ECD-51FC-41F1-AA8D-1B2483CD663E}</a:tableStyleId>
              </a:tblPr>
              <a:tblGrid>
                <a:gridCol w="1225686">
                  <a:extLst>
                    <a:ext uri="{9D8B030D-6E8A-4147-A177-3AD203B41FA5}">
                      <a16:colId xmlns:a16="http://schemas.microsoft.com/office/drawing/2014/main" val="4079716134"/>
                    </a:ext>
                  </a:extLst>
                </a:gridCol>
                <a:gridCol w="1316477">
                  <a:extLst>
                    <a:ext uri="{9D8B030D-6E8A-4147-A177-3AD203B41FA5}">
                      <a16:colId xmlns:a16="http://schemas.microsoft.com/office/drawing/2014/main" val="1552073648"/>
                    </a:ext>
                  </a:extLst>
                </a:gridCol>
                <a:gridCol w="5252195">
                  <a:extLst>
                    <a:ext uri="{9D8B030D-6E8A-4147-A177-3AD203B41FA5}">
                      <a16:colId xmlns:a16="http://schemas.microsoft.com/office/drawing/2014/main" val="3001116198"/>
                    </a:ext>
                  </a:extLst>
                </a:gridCol>
              </a:tblGrid>
              <a:tr h="208153">
                <a:tc gridSpan="2">
                  <a:txBody>
                    <a:bodyPr/>
                    <a:lstStyle/>
                    <a:p>
                      <a:pPr marL="0" marR="0">
                        <a:spcBef>
                          <a:spcPts val="0"/>
                        </a:spcBef>
                        <a:spcAft>
                          <a:spcPts val="600"/>
                        </a:spcAft>
                      </a:pPr>
                      <a:r>
                        <a:rPr lang="en-US" sz="1600" dirty="0">
                          <a:effectLst/>
                        </a:rPr>
                        <a:t>Attribute</a:t>
                      </a:r>
                    </a:p>
                  </a:txBody>
                  <a:tcPr marL="60667" marR="60667" marT="0" marB="0">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600" dirty="0">
                        <a:effectLst/>
                      </a:endParaRPr>
                    </a:p>
                  </a:txBody>
                  <a:tcPr marL="60667" marR="60667" marT="0" marB="0"/>
                </a:tc>
                <a:tc>
                  <a:txBody>
                    <a:bodyPr/>
                    <a:lstStyle/>
                    <a:p>
                      <a:pPr marL="0" marR="0">
                        <a:spcBef>
                          <a:spcPts val="0"/>
                        </a:spcBef>
                        <a:spcAft>
                          <a:spcPts val="600"/>
                        </a:spcAft>
                      </a:pPr>
                      <a:r>
                        <a:rPr lang="en-US" sz="1600" dirty="0">
                          <a:effectLst/>
                        </a:rPr>
                        <a:t>Description</a:t>
                      </a:r>
                      <a:endParaRPr lang="en-US" sz="16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52130599"/>
                  </a:ext>
                </a:extLst>
              </a:tr>
              <a:tr h="156115">
                <a:tc rowSpan="4">
                  <a:txBody>
                    <a:bodyPr/>
                    <a:lstStyle/>
                    <a:p>
                      <a:pPr marL="0" marR="0">
                        <a:lnSpc>
                          <a:spcPct val="150000"/>
                        </a:lnSpc>
                        <a:spcBef>
                          <a:spcPts val="0"/>
                        </a:spcBef>
                        <a:spcAft>
                          <a:spcPts val="600"/>
                        </a:spcAft>
                      </a:pPr>
                      <a:r>
                        <a:rPr lang="en-US" sz="1200" dirty="0">
                          <a:effectLst/>
                        </a:rPr>
                        <a:t>relationship</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a:effectLst/>
                        </a:rPr>
                        <a:t>Subject</a:t>
                      </a: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a:effectLst/>
                        </a:rPr>
                        <a:t>Subject in a variable relationship</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411585998"/>
                  </a:ext>
                </a:extLst>
              </a:tr>
              <a:tr h="156115">
                <a:tc vMerge="1">
                  <a:txBody>
                    <a:bodyPr/>
                    <a:lstStyle/>
                    <a:p>
                      <a:endParaRPr lang="en-US"/>
                    </a:p>
                  </a:txBody>
                  <a:tcPr/>
                </a:tc>
                <a:tc>
                  <a:txBody>
                    <a:bodyPr/>
                    <a:lstStyle/>
                    <a:p>
                      <a:pPr marL="0" marR="0">
                        <a:lnSpc>
                          <a:spcPct val="150000"/>
                        </a:lnSpc>
                        <a:spcBef>
                          <a:spcPts val="0"/>
                        </a:spcBef>
                        <a:spcAft>
                          <a:spcPts val="600"/>
                        </a:spcAft>
                      </a:pPr>
                      <a:r>
                        <a:rPr lang="en-US" sz="1200">
                          <a:effectLst/>
                        </a:rPr>
                        <a:t>linkingPhrase</a:t>
                      </a: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a:effectLst/>
                        </a:rPr>
                        <a:t>Variable relationship descriptive linking phrase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963797193"/>
                  </a:ext>
                </a:extLst>
              </a:tr>
              <a:tr h="156115">
                <a:tc vMerge="1">
                  <a:txBody>
                    <a:bodyPr/>
                    <a:lstStyle/>
                    <a:p>
                      <a:endParaRPr lang="en-US"/>
                    </a:p>
                  </a:txBody>
                  <a:tcPr/>
                </a:tc>
                <a:tc>
                  <a:txBody>
                    <a:bodyPr/>
                    <a:lstStyle/>
                    <a:p>
                      <a:pPr marL="0" marR="0">
                        <a:lnSpc>
                          <a:spcPct val="150000"/>
                        </a:lnSpc>
                        <a:spcBef>
                          <a:spcPts val="0"/>
                        </a:spcBef>
                        <a:spcAft>
                          <a:spcPts val="600"/>
                        </a:spcAft>
                      </a:pPr>
                      <a:r>
                        <a:rPr lang="en-US" sz="1200">
                          <a:effectLst/>
                        </a:rPr>
                        <a:t>predicateTerm</a:t>
                      </a: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a:effectLst/>
                        </a:rPr>
                        <a:t>Short variable relationship linking phrase for programming</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983608283"/>
                  </a:ext>
                </a:extLst>
              </a:tr>
              <a:tr h="156115">
                <a:tc vMerge="1">
                  <a:txBody>
                    <a:bodyPr/>
                    <a:lstStyle/>
                    <a:p>
                      <a:endParaRPr lang="en-US"/>
                    </a:p>
                  </a:txBody>
                  <a:tcPr/>
                </a:tc>
                <a:tc>
                  <a:txBody>
                    <a:bodyPr/>
                    <a:lstStyle/>
                    <a:p>
                      <a:pPr marL="0" marR="0">
                        <a:lnSpc>
                          <a:spcPct val="150000"/>
                        </a:lnSpc>
                        <a:spcBef>
                          <a:spcPts val="0"/>
                        </a:spcBef>
                        <a:spcAft>
                          <a:spcPts val="600"/>
                        </a:spcAft>
                      </a:pPr>
                      <a:r>
                        <a:rPr lang="en-US" sz="1200" dirty="0">
                          <a:effectLst/>
                        </a:rPr>
                        <a:t>object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a:txBody>
                    <a:bodyPr/>
                    <a:lstStyle/>
                    <a:p>
                      <a:pPr marL="0" marR="0">
                        <a:lnSpc>
                          <a:spcPct val="150000"/>
                        </a:lnSpc>
                        <a:spcBef>
                          <a:spcPts val="0"/>
                        </a:spcBef>
                        <a:spcAft>
                          <a:spcPts val="600"/>
                        </a:spcAft>
                      </a:pPr>
                      <a:r>
                        <a:rPr lang="en-US" sz="1200" dirty="0">
                          <a:effectLst/>
                        </a:rPr>
                        <a:t>Object in a variable relationship</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236879171"/>
                  </a:ext>
                </a:extLst>
              </a:tr>
              <a:tr h="156115">
                <a:tc gridSpan="2">
                  <a:txBody>
                    <a:bodyPr/>
                    <a:lstStyle/>
                    <a:p>
                      <a:pPr marL="0" marR="0">
                        <a:lnSpc>
                          <a:spcPct val="150000"/>
                        </a:lnSpc>
                        <a:spcBef>
                          <a:spcPts val="0"/>
                        </a:spcBef>
                        <a:spcAft>
                          <a:spcPts val="600"/>
                        </a:spcAft>
                      </a:pPr>
                      <a:r>
                        <a:rPr lang="en-US" sz="1200" dirty="0">
                          <a:effectLst/>
                        </a:rPr>
                        <a:t>datatype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Variable data type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90589880"/>
                  </a:ext>
                </a:extLst>
              </a:tr>
              <a:tr h="156115">
                <a:tc gridSpan="2">
                  <a:txBody>
                    <a:bodyPr/>
                    <a:lstStyle/>
                    <a:p>
                      <a:pPr marL="0" marR="0">
                        <a:lnSpc>
                          <a:spcPct val="150000"/>
                        </a:lnSpc>
                        <a:spcBef>
                          <a:spcPts val="0"/>
                        </a:spcBef>
                        <a:spcAft>
                          <a:spcPts val="600"/>
                        </a:spcAft>
                      </a:pPr>
                      <a:r>
                        <a:rPr lang="en-US" sz="1200" dirty="0">
                          <a:effectLst/>
                        </a:rPr>
                        <a:t>length</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Variable length</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312242155"/>
                  </a:ext>
                </a:extLst>
              </a:tr>
              <a:tr h="156115">
                <a:tc gridSpan="2">
                  <a:txBody>
                    <a:bodyPr/>
                    <a:lstStyle/>
                    <a:p>
                      <a:pPr marL="0" marR="0">
                        <a:lnSpc>
                          <a:spcPct val="150000"/>
                        </a:lnSpc>
                        <a:spcBef>
                          <a:spcPts val="0"/>
                        </a:spcBef>
                        <a:spcAft>
                          <a:spcPts val="600"/>
                        </a:spcAft>
                      </a:pPr>
                      <a:r>
                        <a:rPr lang="en-US" sz="1200" dirty="0">
                          <a:effectLst/>
                        </a:rPr>
                        <a:t>format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Variable display format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159840739"/>
                  </a:ext>
                </a:extLst>
              </a:tr>
              <a:tr h="156115">
                <a:tc gridSpan="2">
                  <a:txBody>
                    <a:bodyPr/>
                    <a:lstStyle/>
                    <a:p>
                      <a:pPr marL="0" marR="0">
                        <a:lnSpc>
                          <a:spcPct val="150000"/>
                        </a:lnSpc>
                        <a:spcBef>
                          <a:spcPts val="0"/>
                        </a:spcBef>
                        <a:spcAft>
                          <a:spcPts val="600"/>
                        </a:spcAft>
                      </a:pPr>
                      <a:r>
                        <a:rPr lang="en-US" sz="1200" dirty="0" err="1">
                          <a:effectLst/>
                        </a:rPr>
                        <a:t>significantDigits</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Variable significant digits</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48050292"/>
                  </a:ext>
                </a:extLst>
              </a:tr>
              <a:tr h="156115">
                <a:tc gridSpan="2">
                  <a:txBody>
                    <a:bodyPr/>
                    <a:lstStyle/>
                    <a:p>
                      <a:pPr marL="0" marR="0">
                        <a:lnSpc>
                          <a:spcPct val="150000"/>
                        </a:lnSpc>
                        <a:spcBef>
                          <a:spcPts val="0"/>
                        </a:spcBef>
                        <a:spcAft>
                          <a:spcPts val="600"/>
                        </a:spcAft>
                      </a:pPr>
                      <a:r>
                        <a:rPr lang="en-US" sz="1200" dirty="0" err="1">
                          <a:effectLst/>
                          <a:latin typeface="Arial" panose="020B0604020202020204" pitchFamily="34" charset="0"/>
                          <a:ea typeface="Times New Roman" panose="02020603050405020304" pitchFamily="18" charset="0"/>
                          <a:cs typeface="Times New Roman" panose="02020603050405020304" pitchFamily="18" charset="0"/>
                        </a:rPr>
                        <a:t>mandatoryVariable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marL="0" marR="0">
                        <a:lnSpc>
                          <a:spcPct val="150000"/>
                        </a:lnSpc>
                        <a:spcBef>
                          <a:spcPts val="0"/>
                        </a:spcBef>
                        <a:spcAft>
                          <a:spcPts val="600"/>
                        </a:spcAft>
                      </a:pPr>
                      <a:r>
                        <a:rPr lang="en-US" sz="1200" dirty="0">
                          <a:effectLst/>
                          <a:latin typeface="Arial" panose="020B0604020202020204" pitchFamily="34" charset="0"/>
                          <a:ea typeface="Times New Roman" panose="02020603050405020304" pitchFamily="18" charset="0"/>
                          <a:cs typeface="Times New Roman" panose="02020603050405020304" pitchFamily="18" charset="0"/>
                        </a:rPr>
                        <a:t>Indicator that variable must be present within the SDTM group</a:t>
                      </a: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337144032"/>
                  </a:ext>
                </a:extLst>
              </a:tr>
              <a:tr h="156115">
                <a:tc gridSpan="2">
                  <a:txBody>
                    <a:bodyPr/>
                    <a:lstStyle/>
                    <a:p>
                      <a:pPr marL="0" marR="0">
                        <a:lnSpc>
                          <a:spcPct val="150000"/>
                        </a:lnSpc>
                        <a:spcBef>
                          <a:spcPts val="0"/>
                        </a:spcBef>
                        <a:spcAft>
                          <a:spcPts val="600"/>
                        </a:spcAft>
                      </a:pPr>
                      <a:r>
                        <a:rPr lang="en-US" sz="1200" dirty="0" err="1">
                          <a:effectLst/>
                          <a:latin typeface="Arial" panose="020B0604020202020204" pitchFamily="34" charset="0"/>
                          <a:ea typeface="Times New Roman" panose="02020603050405020304" pitchFamily="18" charset="0"/>
                          <a:cs typeface="Times New Roman" panose="02020603050405020304" pitchFamily="18" charset="0"/>
                        </a:rPr>
                        <a:t>mandatoryValue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endParaRPr lang="en-US"/>
                    </a:p>
                  </a:txBody>
                  <a:tcPr/>
                </a:tc>
                <a:tc>
                  <a:txBody>
                    <a:bodyPr/>
                    <a:lstStyle/>
                    <a:p>
                      <a:pPr marL="0" marR="0">
                        <a:lnSpc>
                          <a:spcPct val="150000"/>
                        </a:lnSpc>
                        <a:spcBef>
                          <a:spcPts val="0"/>
                        </a:spcBef>
                        <a:spcAft>
                          <a:spcPts val="600"/>
                        </a:spcAft>
                      </a:pPr>
                      <a:r>
                        <a:rPr lang="en-US" sz="1200" dirty="0">
                          <a:effectLst/>
                          <a:latin typeface="Arial" panose="020B0604020202020204" pitchFamily="34" charset="0"/>
                          <a:ea typeface="Times New Roman" panose="02020603050405020304" pitchFamily="18" charset="0"/>
                          <a:cs typeface="Times New Roman" panose="02020603050405020304" pitchFamily="18" charset="0"/>
                        </a:rPr>
                        <a:t>Indicator that variable must be populated within the SDTM group</a:t>
                      </a: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240868901"/>
                  </a:ext>
                </a:extLst>
              </a:tr>
              <a:tr h="156115">
                <a:tc gridSpan="2">
                  <a:txBody>
                    <a:bodyPr/>
                    <a:lstStyle/>
                    <a:p>
                      <a:pPr marL="0" marR="0">
                        <a:lnSpc>
                          <a:spcPct val="150000"/>
                        </a:lnSpc>
                        <a:spcBef>
                          <a:spcPts val="0"/>
                        </a:spcBef>
                        <a:spcAft>
                          <a:spcPts val="600"/>
                        </a:spcAft>
                      </a:pPr>
                      <a:r>
                        <a:rPr lang="en-US" sz="1200" dirty="0" err="1">
                          <a:effectLst/>
                        </a:rPr>
                        <a:t>originType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Variable origin type (Assigned, Collected, Derived, Protocol, Predecessor)</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563760733"/>
                  </a:ext>
                </a:extLst>
              </a:tr>
              <a:tr h="156115">
                <a:tc gridSpan="2">
                  <a:txBody>
                    <a:bodyPr/>
                    <a:lstStyle/>
                    <a:p>
                      <a:pPr marL="0" marR="0">
                        <a:lnSpc>
                          <a:spcPct val="150000"/>
                        </a:lnSpc>
                        <a:spcBef>
                          <a:spcPts val="0"/>
                        </a:spcBef>
                        <a:spcAft>
                          <a:spcPts val="600"/>
                        </a:spcAft>
                      </a:pPr>
                      <a:r>
                        <a:rPr lang="en-US" sz="1200" dirty="0" err="1">
                          <a:effectLst/>
                        </a:rPr>
                        <a:t>originSource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Variable origin source (Investigator, Sponsor, Subject, Vendor)</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1813753741"/>
                  </a:ext>
                </a:extLst>
              </a:tr>
              <a:tr h="156115">
                <a:tc gridSpan="2">
                  <a:txBody>
                    <a:bodyPr/>
                    <a:lstStyle/>
                    <a:p>
                      <a:pPr marL="0" marR="0">
                        <a:lnSpc>
                          <a:spcPct val="150000"/>
                        </a:lnSpc>
                        <a:spcBef>
                          <a:spcPts val="0"/>
                        </a:spcBef>
                        <a:spcAft>
                          <a:spcPts val="600"/>
                        </a:spcAft>
                      </a:pPr>
                      <a:r>
                        <a:rPr lang="en-US" sz="1200" dirty="0">
                          <a:effectLst/>
                        </a:rPr>
                        <a:t>comparator</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Comparison operator for SDTM group variables included in VLM (EQ, IN)</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257792249"/>
                  </a:ext>
                </a:extLst>
              </a:tr>
              <a:tr h="156115">
                <a:tc gridSpan="2">
                  <a:txBody>
                    <a:bodyPr/>
                    <a:lstStyle/>
                    <a:p>
                      <a:pPr marL="0" marR="0">
                        <a:lnSpc>
                          <a:spcPct val="150000"/>
                        </a:lnSpc>
                        <a:spcBef>
                          <a:spcPts val="0"/>
                        </a:spcBef>
                        <a:spcAft>
                          <a:spcPts val="600"/>
                        </a:spcAft>
                      </a:pPr>
                      <a:r>
                        <a:rPr lang="en-US" sz="1200" dirty="0" err="1">
                          <a:effectLst/>
                        </a:rPr>
                        <a:t>vlmTarget</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tc hMerge="1">
                  <a:txBody>
                    <a:bodyPr/>
                    <a:lstStyle/>
                    <a:p>
                      <a:pPr marL="0" marR="0">
                        <a:spcBef>
                          <a:spcPts val="0"/>
                        </a:spcBef>
                        <a:spcAft>
                          <a:spcPts val="600"/>
                        </a:spcAft>
                      </a:pP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tc>
                <a:tc>
                  <a:txBody>
                    <a:bodyPr/>
                    <a:lstStyle/>
                    <a:p>
                      <a:pPr marL="0" marR="0">
                        <a:lnSpc>
                          <a:spcPct val="150000"/>
                        </a:lnSpc>
                        <a:spcBef>
                          <a:spcPts val="0"/>
                        </a:spcBef>
                        <a:spcAft>
                          <a:spcPts val="600"/>
                        </a:spcAft>
                      </a:pPr>
                      <a:r>
                        <a:rPr lang="en-US" sz="1200" dirty="0">
                          <a:effectLst/>
                        </a:rPr>
                        <a:t>Target variable for VLM (true/false)</a:t>
                      </a:r>
                      <a:endParaRPr lang="en-US" sz="1200" dirty="0">
                        <a:effectLst/>
                        <a:latin typeface="Arial" panose="020B0604020202020204" pitchFamily="34" charset="0"/>
                        <a:ea typeface="Times New Roman" panose="02020603050405020304" pitchFamily="18" charset="0"/>
                        <a:cs typeface="Times New Roman" panose="02020603050405020304" pitchFamily="18" charset="0"/>
                      </a:endParaRPr>
                    </a:p>
                  </a:txBody>
                  <a:tcPr marL="60667" marR="60667" marT="0" marB="0">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tcPr>
                </a:tc>
                <a:extLst>
                  <a:ext uri="{0D108BD9-81ED-4DB2-BD59-A6C34878D82A}">
                    <a16:rowId xmlns:a16="http://schemas.microsoft.com/office/drawing/2014/main" val="730322463"/>
                  </a:ext>
                </a:extLst>
              </a:tr>
            </a:tbl>
          </a:graphicData>
        </a:graphic>
      </p:graphicFrame>
    </p:spTree>
    <p:extLst>
      <p:ext uri="{BB962C8B-B14F-4D97-AF65-F5344CB8AC3E}">
        <p14:creationId xmlns:p14="http://schemas.microsoft.com/office/powerpoint/2010/main" val="371860645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D9AE8-0E1B-2740-A95B-81DDAC2FCFA7}"/>
              </a:ext>
            </a:extLst>
          </p:cNvPr>
          <p:cNvSpPr>
            <a:spLocks noGrp="1"/>
          </p:cNvSpPr>
          <p:nvPr>
            <p:ph type="title"/>
          </p:nvPr>
        </p:nvSpPr>
        <p:spPr>
          <a:xfrm>
            <a:off x="3617257" y="123773"/>
            <a:ext cx="4981073" cy="330790"/>
          </a:xfrm>
        </p:spPr>
        <p:txBody>
          <a:bodyPr>
            <a:normAutofit/>
          </a:bodyPr>
          <a:lstStyle/>
          <a:p>
            <a:r>
              <a:rPr lang="en-US" sz="2000" dirty="0"/>
              <a:t>Meet the Speakers</a:t>
            </a:r>
          </a:p>
        </p:txBody>
      </p:sp>
      <p:sp>
        <p:nvSpPr>
          <p:cNvPr id="3" name="Content Placeholder 2">
            <a:extLst>
              <a:ext uri="{FF2B5EF4-FFF2-40B4-BE49-F238E27FC236}">
                <a16:creationId xmlns:a16="http://schemas.microsoft.com/office/drawing/2014/main" id="{8A19AC96-36D4-5E48-A3EC-AAD817F3E04E}"/>
              </a:ext>
            </a:extLst>
          </p:cNvPr>
          <p:cNvSpPr>
            <a:spLocks noGrp="1"/>
          </p:cNvSpPr>
          <p:nvPr>
            <p:ph idx="1"/>
          </p:nvPr>
        </p:nvSpPr>
        <p:spPr>
          <a:xfrm>
            <a:off x="3617257" y="539853"/>
            <a:ext cx="4981073" cy="330790"/>
          </a:xfrm>
        </p:spPr>
        <p:txBody>
          <a:bodyPr/>
          <a:lstStyle/>
          <a:p>
            <a:r>
              <a:rPr lang="en-US" dirty="0"/>
              <a:t>Jon Neville</a:t>
            </a:r>
          </a:p>
          <a:p>
            <a:endParaRPr lang="en-US" dirty="0"/>
          </a:p>
        </p:txBody>
      </p:sp>
      <p:sp>
        <p:nvSpPr>
          <p:cNvPr id="6" name="Content Placeholder 2">
            <a:extLst>
              <a:ext uri="{FF2B5EF4-FFF2-40B4-BE49-F238E27FC236}">
                <a16:creationId xmlns:a16="http://schemas.microsoft.com/office/drawing/2014/main" id="{8297C69A-1B67-4032-9B40-A53B5FA4F302}"/>
              </a:ext>
            </a:extLst>
          </p:cNvPr>
          <p:cNvSpPr txBox="1">
            <a:spLocks/>
          </p:cNvSpPr>
          <p:nvPr/>
        </p:nvSpPr>
        <p:spPr>
          <a:xfrm>
            <a:off x="3617256" y="836986"/>
            <a:ext cx="4981073" cy="570640"/>
          </a:xfrm>
          <a:prstGeom prst="rect">
            <a:avLst/>
          </a:prstGeom>
        </p:spPr>
        <p:txBody>
          <a:bodyPr vert="horz" lIns="0" tIns="0" rIns="0" bIns="0" rtlCol="0">
            <a:normAutofit/>
          </a:bodyPr>
          <a:lstStyle>
            <a:lvl1pPr marL="0" indent="0" algn="l" defTabSz="685800" rtl="0" eaLnBrk="1" latinLnBrk="0" hangingPunct="1">
              <a:lnSpc>
                <a:spcPct val="90000"/>
              </a:lnSpc>
              <a:spcBef>
                <a:spcPts val="750"/>
              </a:spcBef>
              <a:buFont typeface="+mj-lt"/>
              <a:buNone/>
              <a:tabLst/>
              <a:defRPr sz="1800" kern="1200">
                <a:solidFill>
                  <a:schemeClr val="bg1"/>
                </a:solidFill>
                <a:latin typeface="+mn-lt"/>
                <a:ea typeface="+mn-ea"/>
                <a:cs typeface="+mn-cs"/>
              </a:defRPr>
            </a:lvl1pPr>
            <a:lvl2pPr marL="4763" indent="0" algn="l" defTabSz="685800" rtl="0" eaLnBrk="1" latinLnBrk="0" hangingPunct="1">
              <a:lnSpc>
                <a:spcPct val="90000"/>
              </a:lnSpc>
              <a:spcBef>
                <a:spcPts val="375"/>
              </a:spcBef>
              <a:buFont typeface="+mj-lt"/>
              <a:buNone/>
              <a:tabLst/>
              <a:defRPr sz="1400" kern="1200">
                <a:solidFill>
                  <a:schemeClr val="bg1"/>
                </a:solidFill>
                <a:latin typeface="+mn-lt"/>
                <a:ea typeface="+mn-ea"/>
                <a:cs typeface="+mn-cs"/>
              </a:defRPr>
            </a:lvl2pPr>
            <a:lvl3pPr marL="4763" indent="0" algn="l" defTabSz="685800" rtl="0" eaLnBrk="1" latinLnBrk="0" hangingPunct="1">
              <a:lnSpc>
                <a:spcPct val="90000"/>
              </a:lnSpc>
              <a:spcBef>
                <a:spcPts val="375"/>
              </a:spcBef>
              <a:buFont typeface="+mj-lt"/>
              <a:buNone/>
              <a:tabLst/>
              <a:defRPr sz="1200" kern="1200">
                <a:solidFill>
                  <a:schemeClr val="bg1"/>
                </a:solidFill>
                <a:latin typeface="+mn-lt"/>
                <a:ea typeface="+mn-ea"/>
                <a:cs typeface="+mn-cs"/>
              </a:defRPr>
            </a:lvl3pPr>
            <a:lvl4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4pPr>
            <a:lvl5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400" dirty="0">
                <a:solidFill>
                  <a:schemeClr val="accent4"/>
                </a:solidFill>
              </a:rPr>
              <a:t>Title:</a:t>
            </a:r>
            <a:r>
              <a:rPr lang="en-US" sz="1400" dirty="0"/>
              <a:t> Senior Director, Standards Development</a:t>
            </a:r>
          </a:p>
          <a:p>
            <a:r>
              <a:rPr lang="en-US" sz="1400" dirty="0">
                <a:solidFill>
                  <a:schemeClr val="accent4"/>
                </a:solidFill>
              </a:rPr>
              <a:t>Organization:</a:t>
            </a:r>
            <a:r>
              <a:rPr lang="en-US" sz="1400" dirty="0"/>
              <a:t> CDISC</a:t>
            </a:r>
          </a:p>
          <a:p>
            <a:endParaRPr lang="en-US" sz="1400" dirty="0"/>
          </a:p>
        </p:txBody>
      </p:sp>
      <p:sp>
        <p:nvSpPr>
          <p:cNvPr id="7" name="Content Placeholder 2">
            <a:extLst>
              <a:ext uri="{FF2B5EF4-FFF2-40B4-BE49-F238E27FC236}">
                <a16:creationId xmlns:a16="http://schemas.microsoft.com/office/drawing/2014/main" id="{02670CBF-6B62-4AA9-982E-63BC383FE355}"/>
              </a:ext>
            </a:extLst>
          </p:cNvPr>
          <p:cNvSpPr txBox="1">
            <a:spLocks/>
          </p:cNvSpPr>
          <p:nvPr/>
        </p:nvSpPr>
        <p:spPr>
          <a:xfrm>
            <a:off x="3634066" y="1351597"/>
            <a:ext cx="4981073" cy="931214"/>
          </a:xfrm>
          <a:prstGeom prst="rect">
            <a:avLst/>
          </a:prstGeom>
        </p:spPr>
        <p:txBody>
          <a:bodyPr vert="horz" lIns="0" tIns="0" rIns="0" bIns="0" rtlCol="0" anchor="t">
            <a:normAutofit/>
          </a:bodyPr>
          <a:lstStyle>
            <a:lvl1pPr marL="0" indent="0" algn="l" defTabSz="685800" rtl="0" eaLnBrk="1" latinLnBrk="0" hangingPunct="1">
              <a:lnSpc>
                <a:spcPct val="90000"/>
              </a:lnSpc>
              <a:spcBef>
                <a:spcPts val="750"/>
              </a:spcBef>
              <a:buFont typeface="+mj-lt"/>
              <a:buNone/>
              <a:tabLst/>
              <a:defRPr sz="1800" kern="1200">
                <a:solidFill>
                  <a:schemeClr val="bg1"/>
                </a:solidFill>
                <a:latin typeface="+mn-lt"/>
                <a:ea typeface="+mn-ea"/>
                <a:cs typeface="+mn-cs"/>
              </a:defRPr>
            </a:lvl1pPr>
            <a:lvl2pPr marL="4763" indent="0" algn="l" defTabSz="685800" rtl="0" eaLnBrk="1" latinLnBrk="0" hangingPunct="1">
              <a:lnSpc>
                <a:spcPct val="90000"/>
              </a:lnSpc>
              <a:spcBef>
                <a:spcPts val="375"/>
              </a:spcBef>
              <a:buFont typeface="+mj-lt"/>
              <a:buNone/>
              <a:tabLst/>
              <a:defRPr sz="1400" kern="1200">
                <a:solidFill>
                  <a:schemeClr val="bg1"/>
                </a:solidFill>
                <a:latin typeface="+mn-lt"/>
                <a:ea typeface="+mn-ea"/>
                <a:cs typeface="+mn-cs"/>
              </a:defRPr>
            </a:lvl2pPr>
            <a:lvl3pPr marL="4763" indent="0" algn="l" defTabSz="685800" rtl="0" eaLnBrk="1" latinLnBrk="0" hangingPunct="1">
              <a:lnSpc>
                <a:spcPct val="90000"/>
              </a:lnSpc>
              <a:spcBef>
                <a:spcPts val="375"/>
              </a:spcBef>
              <a:buFont typeface="+mj-lt"/>
              <a:buNone/>
              <a:tabLst/>
              <a:defRPr sz="1200" kern="1200">
                <a:solidFill>
                  <a:schemeClr val="bg1"/>
                </a:solidFill>
                <a:latin typeface="+mn-lt"/>
                <a:ea typeface="+mn-ea"/>
                <a:cs typeface="+mn-cs"/>
              </a:defRPr>
            </a:lvl3pPr>
            <a:lvl4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4pPr>
            <a:lvl5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200" dirty="0"/>
              <a:t>Jon Neville has been working in CDSIC standards development since 2009. He has been working at CDISC for 6 years, where he is currently Senior Director, Standards Development at CDISC</a:t>
            </a:r>
            <a:endParaRPr lang="en-US" sz="1200" dirty="0">
              <a:cs typeface="Arial"/>
            </a:endParaRPr>
          </a:p>
        </p:txBody>
      </p:sp>
      <p:pic>
        <p:nvPicPr>
          <p:cNvPr id="11" name="Picture 10">
            <a:extLst>
              <a:ext uri="{FF2B5EF4-FFF2-40B4-BE49-F238E27FC236}">
                <a16:creationId xmlns:a16="http://schemas.microsoft.com/office/drawing/2014/main" id="{547FE7B6-837D-4D70-929E-D90983C5D8D6}"/>
              </a:ext>
            </a:extLst>
          </p:cNvPr>
          <p:cNvPicPr>
            <a:picLocks noChangeAspect="1"/>
          </p:cNvPicPr>
          <p:nvPr/>
        </p:nvPicPr>
        <p:blipFill>
          <a:blip r:embed="rId3"/>
          <a:stretch>
            <a:fillRect/>
          </a:stretch>
        </p:blipFill>
        <p:spPr>
          <a:xfrm>
            <a:off x="743669" y="-1668168"/>
            <a:ext cx="702001" cy="702001"/>
          </a:xfrm>
          <a:prstGeom prst="rect">
            <a:avLst/>
          </a:prstGeom>
        </p:spPr>
      </p:pic>
      <p:pic>
        <p:nvPicPr>
          <p:cNvPr id="8" name="Picture 7">
            <a:extLst>
              <a:ext uri="{FF2B5EF4-FFF2-40B4-BE49-F238E27FC236}">
                <a16:creationId xmlns:a16="http://schemas.microsoft.com/office/drawing/2014/main" id="{A7FBBA6B-80F5-4181-806B-C386AF22B6B5}"/>
              </a:ext>
            </a:extLst>
          </p:cNvPr>
          <p:cNvPicPr>
            <a:picLocks noChangeAspect="1"/>
          </p:cNvPicPr>
          <p:nvPr/>
        </p:nvPicPr>
        <p:blipFill>
          <a:blip r:embed="rId3"/>
          <a:stretch>
            <a:fillRect/>
          </a:stretch>
        </p:blipFill>
        <p:spPr>
          <a:xfrm>
            <a:off x="1745663" y="123773"/>
            <a:ext cx="1493795" cy="1493795"/>
          </a:xfrm>
          <a:prstGeom prst="rect">
            <a:avLst/>
          </a:prstGeom>
        </p:spPr>
      </p:pic>
      <p:sp>
        <p:nvSpPr>
          <p:cNvPr id="10" name="Content Placeholder 2">
            <a:extLst>
              <a:ext uri="{FF2B5EF4-FFF2-40B4-BE49-F238E27FC236}">
                <a16:creationId xmlns:a16="http://schemas.microsoft.com/office/drawing/2014/main" id="{A29AD0F7-AA33-467A-8AAE-AECF308A7010}"/>
              </a:ext>
            </a:extLst>
          </p:cNvPr>
          <p:cNvSpPr txBox="1">
            <a:spLocks/>
          </p:cNvSpPr>
          <p:nvPr/>
        </p:nvSpPr>
        <p:spPr>
          <a:xfrm>
            <a:off x="3611652" y="1951674"/>
            <a:ext cx="4981073" cy="330790"/>
          </a:xfrm>
          <a:prstGeom prst="rect">
            <a:avLst/>
          </a:prstGeom>
        </p:spPr>
        <p:txBody>
          <a:bodyPr vert="horz" lIns="0" tIns="0" rIns="0" bIns="0" rtlCol="0">
            <a:normAutofit/>
          </a:bodyPr>
          <a:lstStyle>
            <a:lvl1pPr marL="0" indent="0" algn="l" defTabSz="685800" rtl="0" eaLnBrk="1" latinLnBrk="0" hangingPunct="1">
              <a:lnSpc>
                <a:spcPct val="90000"/>
              </a:lnSpc>
              <a:spcBef>
                <a:spcPts val="750"/>
              </a:spcBef>
              <a:buFont typeface="+mj-lt"/>
              <a:buNone/>
              <a:tabLst/>
              <a:defRPr sz="1800" kern="1200">
                <a:solidFill>
                  <a:schemeClr val="bg1"/>
                </a:solidFill>
                <a:latin typeface="+mn-lt"/>
                <a:ea typeface="+mn-ea"/>
                <a:cs typeface="+mn-cs"/>
              </a:defRPr>
            </a:lvl1pPr>
            <a:lvl2pPr marL="4763" indent="0" algn="l" defTabSz="685800" rtl="0" eaLnBrk="1" latinLnBrk="0" hangingPunct="1">
              <a:lnSpc>
                <a:spcPct val="90000"/>
              </a:lnSpc>
              <a:spcBef>
                <a:spcPts val="375"/>
              </a:spcBef>
              <a:buFont typeface="+mj-lt"/>
              <a:buNone/>
              <a:tabLst/>
              <a:defRPr sz="1400" kern="1200">
                <a:solidFill>
                  <a:schemeClr val="bg1"/>
                </a:solidFill>
                <a:latin typeface="+mn-lt"/>
                <a:ea typeface="+mn-ea"/>
                <a:cs typeface="+mn-cs"/>
              </a:defRPr>
            </a:lvl2pPr>
            <a:lvl3pPr marL="4763" indent="0" algn="l" defTabSz="685800" rtl="0" eaLnBrk="1" latinLnBrk="0" hangingPunct="1">
              <a:lnSpc>
                <a:spcPct val="90000"/>
              </a:lnSpc>
              <a:spcBef>
                <a:spcPts val="375"/>
              </a:spcBef>
              <a:buFont typeface="+mj-lt"/>
              <a:buNone/>
              <a:tabLst/>
              <a:defRPr sz="1200" kern="1200">
                <a:solidFill>
                  <a:schemeClr val="bg1"/>
                </a:solidFill>
                <a:latin typeface="+mn-lt"/>
                <a:ea typeface="+mn-ea"/>
                <a:cs typeface="+mn-cs"/>
              </a:defRPr>
            </a:lvl3pPr>
            <a:lvl4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4pPr>
            <a:lvl5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Lex Jansen</a:t>
            </a:r>
          </a:p>
          <a:p>
            <a:endParaRPr lang="en-US" dirty="0"/>
          </a:p>
        </p:txBody>
      </p:sp>
      <p:sp>
        <p:nvSpPr>
          <p:cNvPr id="12" name="Content Placeholder 2">
            <a:extLst>
              <a:ext uri="{FF2B5EF4-FFF2-40B4-BE49-F238E27FC236}">
                <a16:creationId xmlns:a16="http://schemas.microsoft.com/office/drawing/2014/main" id="{1E3E79A9-D8CF-46A6-9749-D16E0E8CFCD6}"/>
              </a:ext>
            </a:extLst>
          </p:cNvPr>
          <p:cNvSpPr txBox="1">
            <a:spLocks/>
          </p:cNvSpPr>
          <p:nvPr/>
        </p:nvSpPr>
        <p:spPr>
          <a:xfrm>
            <a:off x="3601271" y="2229143"/>
            <a:ext cx="4981073" cy="570640"/>
          </a:xfrm>
          <a:prstGeom prst="rect">
            <a:avLst/>
          </a:prstGeom>
        </p:spPr>
        <p:txBody>
          <a:bodyPr vert="horz" lIns="0" tIns="0" rIns="0" bIns="0" rtlCol="0" anchor="t">
            <a:normAutofit/>
          </a:bodyPr>
          <a:lstStyle>
            <a:lvl1pPr marL="0" indent="0" algn="l" defTabSz="685800" rtl="0" eaLnBrk="1" latinLnBrk="0" hangingPunct="1">
              <a:lnSpc>
                <a:spcPct val="90000"/>
              </a:lnSpc>
              <a:spcBef>
                <a:spcPts val="750"/>
              </a:spcBef>
              <a:buFont typeface="+mj-lt"/>
              <a:buNone/>
              <a:tabLst/>
              <a:defRPr sz="1800" kern="1200">
                <a:solidFill>
                  <a:schemeClr val="bg1"/>
                </a:solidFill>
                <a:latin typeface="+mn-lt"/>
                <a:ea typeface="+mn-ea"/>
                <a:cs typeface="+mn-cs"/>
              </a:defRPr>
            </a:lvl1pPr>
            <a:lvl2pPr marL="4763" indent="0" algn="l" defTabSz="685800" rtl="0" eaLnBrk="1" latinLnBrk="0" hangingPunct="1">
              <a:lnSpc>
                <a:spcPct val="90000"/>
              </a:lnSpc>
              <a:spcBef>
                <a:spcPts val="375"/>
              </a:spcBef>
              <a:buFont typeface="+mj-lt"/>
              <a:buNone/>
              <a:tabLst/>
              <a:defRPr sz="1400" kern="1200">
                <a:solidFill>
                  <a:schemeClr val="bg1"/>
                </a:solidFill>
                <a:latin typeface="+mn-lt"/>
                <a:ea typeface="+mn-ea"/>
                <a:cs typeface="+mn-cs"/>
              </a:defRPr>
            </a:lvl2pPr>
            <a:lvl3pPr marL="4763" indent="0" algn="l" defTabSz="685800" rtl="0" eaLnBrk="1" latinLnBrk="0" hangingPunct="1">
              <a:lnSpc>
                <a:spcPct val="90000"/>
              </a:lnSpc>
              <a:spcBef>
                <a:spcPts val="375"/>
              </a:spcBef>
              <a:buFont typeface="+mj-lt"/>
              <a:buNone/>
              <a:tabLst/>
              <a:defRPr sz="1200" kern="1200">
                <a:solidFill>
                  <a:schemeClr val="bg1"/>
                </a:solidFill>
                <a:latin typeface="+mn-lt"/>
                <a:ea typeface="+mn-ea"/>
                <a:cs typeface="+mn-cs"/>
              </a:defRPr>
            </a:lvl3pPr>
            <a:lvl4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4pPr>
            <a:lvl5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400" dirty="0">
                <a:solidFill>
                  <a:schemeClr val="accent4"/>
                </a:solidFill>
              </a:rPr>
              <a:t>Title:</a:t>
            </a:r>
            <a:r>
              <a:rPr lang="en-US" sz="1400" dirty="0"/>
              <a:t> Senior Director, Data Science Development</a:t>
            </a:r>
          </a:p>
          <a:p>
            <a:r>
              <a:rPr lang="en-US" sz="1400" dirty="0">
                <a:solidFill>
                  <a:schemeClr val="accent4"/>
                </a:solidFill>
              </a:rPr>
              <a:t>Organization:</a:t>
            </a:r>
            <a:r>
              <a:rPr lang="en-US" sz="1400" dirty="0"/>
              <a:t> CDISC</a:t>
            </a:r>
          </a:p>
          <a:p>
            <a:endParaRPr lang="en-US" sz="1400" dirty="0"/>
          </a:p>
        </p:txBody>
      </p:sp>
      <p:sp>
        <p:nvSpPr>
          <p:cNvPr id="13" name="Content Placeholder 2">
            <a:extLst>
              <a:ext uri="{FF2B5EF4-FFF2-40B4-BE49-F238E27FC236}">
                <a16:creationId xmlns:a16="http://schemas.microsoft.com/office/drawing/2014/main" id="{8AE7BD2C-8F26-4ED8-B198-6E2F12D0F105}"/>
              </a:ext>
            </a:extLst>
          </p:cNvPr>
          <p:cNvSpPr txBox="1">
            <a:spLocks/>
          </p:cNvSpPr>
          <p:nvPr/>
        </p:nvSpPr>
        <p:spPr>
          <a:xfrm>
            <a:off x="3633237" y="4289206"/>
            <a:ext cx="4981073" cy="931214"/>
          </a:xfrm>
          <a:prstGeom prst="rect">
            <a:avLst/>
          </a:prstGeom>
        </p:spPr>
        <p:txBody>
          <a:bodyPr vert="horz" lIns="0" tIns="0" rIns="0" bIns="0" rtlCol="0">
            <a:normAutofit/>
          </a:bodyPr>
          <a:lstStyle>
            <a:lvl1pPr marL="0" indent="0" algn="l" defTabSz="685800" rtl="0" eaLnBrk="1" latinLnBrk="0" hangingPunct="1">
              <a:lnSpc>
                <a:spcPct val="90000"/>
              </a:lnSpc>
              <a:spcBef>
                <a:spcPts val="750"/>
              </a:spcBef>
              <a:buFont typeface="+mj-lt"/>
              <a:buNone/>
              <a:tabLst/>
              <a:defRPr sz="1800" kern="1200">
                <a:solidFill>
                  <a:schemeClr val="bg1"/>
                </a:solidFill>
                <a:latin typeface="+mn-lt"/>
                <a:ea typeface="+mn-ea"/>
                <a:cs typeface="+mn-cs"/>
              </a:defRPr>
            </a:lvl1pPr>
            <a:lvl2pPr marL="4763" indent="0" algn="l" defTabSz="685800" rtl="0" eaLnBrk="1" latinLnBrk="0" hangingPunct="1">
              <a:lnSpc>
                <a:spcPct val="90000"/>
              </a:lnSpc>
              <a:spcBef>
                <a:spcPts val="375"/>
              </a:spcBef>
              <a:buFont typeface="+mj-lt"/>
              <a:buNone/>
              <a:tabLst/>
              <a:defRPr sz="1400" kern="1200">
                <a:solidFill>
                  <a:schemeClr val="bg1"/>
                </a:solidFill>
                <a:latin typeface="+mn-lt"/>
                <a:ea typeface="+mn-ea"/>
                <a:cs typeface="+mn-cs"/>
              </a:defRPr>
            </a:lvl2pPr>
            <a:lvl3pPr marL="4763" indent="0" algn="l" defTabSz="685800" rtl="0" eaLnBrk="1" latinLnBrk="0" hangingPunct="1">
              <a:lnSpc>
                <a:spcPct val="90000"/>
              </a:lnSpc>
              <a:spcBef>
                <a:spcPts val="375"/>
              </a:spcBef>
              <a:buFont typeface="+mj-lt"/>
              <a:buNone/>
              <a:tabLst/>
              <a:defRPr sz="1200" kern="1200">
                <a:solidFill>
                  <a:schemeClr val="bg1"/>
                </a:solidFill>
                <a:latin typeface="+mn-lt"/>
                <a:ea typeface="+mn-ea"/>
                <a:cs typeface="+mn-cs"/>
              </a:defRPr>
            </a:lvl3pPr>
            <a:lvl4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4pPr>
            <a:lvl5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200" b="0" i="0" u="none" strike="noStrike" dirty="0">
                <a:solidFill>
                  <a:srgbClr val="FFFFFF"/>
                </a:solidFill>
                <a:effectLst/>
                <a:latin typeface="Arial" panose="020B0604020202020204" pitchFamily="34" charset="0"/>
              </a:rPr>
              <a:t>Linda Lander is an independent contractor, currently working as Director Data Science and Biomedical Concepts Product Owner at CDISC.  Before she was Director Data Standards at GlaxoSmithKline</a:t>
            </a:r>
            <a:endParaRPr lang="en-US" sz="1200" dirty="0"/>
          </a:p>
        </p:txBody>
      </p:sp>
      <p:pic>
        <p:nvPicPr>
          <p:cNvPr id="1026" name="Picture 2">
            <a:extLst>
              <a:ext uri="{FF2B5EF4-FFF2-40B4-BE49-F238E27FC236}">
                <a16:creationId xmlns:a16="http://schemas.microsoft.com/office/drawing/2014/main" id="{11D4618A-474F-8936-63E0-699ECEA72E5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1730877" y="1716969"/>
            <a:ext cx="1482217" cy="1474701"/>
          </a:xfrm>
          <a:prstGeom prst="rect">
            <a:avLst/>
          </a:prstGeom>
          <a:noFill/>
          <a:extLst>
            <a:ext uri="{909E8E84-426E-40DD-AFC4-6F175D3DCCD1}">
              <a14:hiddenFill xmlns:a14="http://schemas.microsoft.com/office/drawing/2010/main">
                <a:solidFill>
                  <a:srgbClr val="FFFFFF"/>
                </a:solidFill>
              </a14:hiddenFill>
            </a:ext>
          </a:extLst>
        </p:spPr>
      </p:pic>
      <p:pic>
        <p:nvPicPr>
          <p:cNvPr id="4" name="Picture 3">
            <a:extLst>
              <a:ext uri="{FF2B5EF4-FFF2-40B4-BE49-F238E27FC236}">
                <a16:creationId xmlns:a16="http://schemas.microsoft.com/office/drawing/2014/main" id="{8EE0F4BC-BFE6-085E-6EBD-90CA652D3940}"/>
              </a:ext>
            </a:extLst>
          </p:cNvPr>
          <p:cNvPicPr>
            <a:picLocks noChangeAspect="1"/>
          </p:cNvPicPr>
          <p:nvPr/>
        </p:nvPicPr>
        <p:blipFill>
          <a:blip r:embed="rId3"/>
          <a:stretch>
            <a:fillRect/>
          </a:stretch>
        </p:blipFill>
        <p:spPr>
          <a:xfrm>
            <a:off x="1733080" y="3291072"/>
            <a:ext cx="1493795" cy="1493795"/>
          </a:xfrm>
          <a:prstGeom prst="rect">
            <a:avLst/>
          </a:prstGeom>
        </p:spPr>
      </p:pic>
      <p:sp>
        <p:nvSpPr>
          <p:cNvPr id="5" name="Content Placeholder 2">
            <a:extLst>
              <a:ext uri="{FF2B5EF4-FFF2-40B4-BE49-F238E27FC236}">
                <a16:creationId xmlns:a16="http://schemas.microsoft.com/office/drawing/2014/main" id="{84442266-AA3B-D9CA-678C-E1186FC50C0F}"/>
              </a:ext>
            </a:extLst>
          </p:cNvPr>
          <p:cNvSpPr txBox="1">
            <a:spLocks/>
          </p:cNvSpPr>
          <p:nvPr/>
        </p:nvSpPr>
        <p:spPr>
          <a:xfrm>
            <a:off x="3649222" y="3407366"/>
            <a:ext cx="4981073" cy="330790"/>
          </a:xfrm>
          <a:prstGeom prst="rect">
            <a:avLst/>
          </a:prstGeom>
        </p:spPr>
        <p:txBody>
          <a:bodyPr vert="horz" lIns="0" tIns="0" rIns="0" bIns="0" rtlCol="0">
            <a:normAutofit/>
          </a:bodyPr>
          <a:lstStyle>
            <a:lvl1pPr marL="0" indent="0" algn="l" defTabSz="685800" rtl="0" eaLnBrk="1" latinLnBrk="0" hangingPunct="1">
              <a:lnSpc>
                <a:spcPct val="90000"/>
              </a:lnSpc>
              <a:spcBef>
                <a:spcPts val="750"/>
              </a:spcBef>
              <a:buFont typeface="+mj-lt"/>
              <a:buNone/>
              <a:tabLst/>
              <a:defRPr sz="1800" kern="1200">
                <a:solidFill>
                  <a:schemeClr val="bg1"/>
                </a:solidFill>
                <a:latin typeface="+mn-lt"/>
                <a:ea typeface="+mn-ea"/>
                <a:cs typeface="+mn-cs"/>
              </a:defRPr>
            </a:lvl1pPr>
            <a:lvl2pPr marL="4763" indent="0" algn="l" defTabSz="685800" rtl="0" eaLnBrk="1" latinLnBrk="0" hangingPunct="1">
              <a:lnSpc>
                <a:spcPct val="90000"/>
              </a:lnSpc>
              <a:spcBef>
                <a:spcPts val="375"/>
              </a:spcBef>
              <a:buFont typeface="+mj-lt"/>
              <a:buNone/>
              <a:tabLst/>
              <a:defRPr sz="1400" kern="1200">
                <a:solidFill>
                  <a:schemeClr val="bg1"/>
                </a:solidFill>
                <a:latin typeface="+mn-lt"/>
                <a:ea typeface="+mn-ea"/>
                <a:cs typeface="+mn-cs"/>
              </a:defRPr>
            </a:lvl2pPr>
            <a:lvl3pPr marL="4763" indent="0" algn="l" defTabSz="685800" rtl="0" eaLnBrk="1" latinLnBrk="0" hangingPunct="1">
              <a:lnSpc>
                <a:spcPct val="90000"/>
              </a:lnSpc>
              <a:spcBef>
                <a:spcPts val="375"/>
              </a:spcBef>
              <a:buFont typeface="+mj-lt"/>
              <a:buNone/>
              <a:tabLst/>
              <a:defRPr sz="1200" kern="1200">
                <a:solidFill>
                  <a:schemeClr val="bg1"/>
                </a:solidFill>
                <a:latin typeface="+mn-lt"/>
                <a:ea typeface="+mn-ea"/>
                <a:cs typeface="+mn-cs"/>
              </a:defRPr>
            </a:lvl3pPr>
            <a:lvl4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4pPr>
            <a:lvl5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dirty="0"/>
              <a:t>Linda Lander</a:t>
            </a:r>
          </a:p>
          <a:p>
            <a:endParaRPr lang="en-US" dirty="0"/>
          </a:p>
        </p:txBody>
      </p:sp>
      <p:sp>
        <p:nvSpPr>
          <p:cNvPr id="9" name="Content Placeholder 2">
            <a:extLst>
              <a:ext uri="{FF2B5EF4-FFF2-40B4-BE49-F238E27FC236}">
                <a16:creationId xmlns:a16="http://schemas.microsoft.com/office/drawing/2014/main" id="{1212829A-F52A-DF14-DAFE-2A7BBB053216}"/>
              </a:ext>
            </a:extLst>
          </p:cNvPr>
          <p:cNvSpPr txBox="1">
            <a:spLocks/>
          </p:cNvSpPr>
          <p:nvPr/>
        </p:nvSpPr>
        <p:spPr>
          <a:xfrm>
            <a:off x="3617253" y="3687569"/>
            <a:ext cx="4981073" cy="570640"/>
          </a:xfrm>
          <a:prstGeom prst="rect">
            <a:avLst/>
          </a:prstGeom>
        </p:spPr>
        <p:txBody>
          <a:bodyPr vert="horz" lIns="0" tIns="0" rIns="0" bIns="0" rtlCol="0">
            <a:normAutofit/>
          </a:bodyPr>
          <a:lstStyle>
            <a:lvl1pPr marL="0" indent="0" algn="l" defTabSz="685800" rtl="0" eaLnBrk="1" latinLnBrk="0" hangingPunct="1">
              <a:lnSpc>
                <a:spcPct val="90000"/>
              </a:lnSpc>
              <a:spcBef>
                <a:spcPts val="750"/>
              </a:spcBef>
              <a:buFont typeface="+mj-lt"/>
              <a:buNone/>
              <a:tabLst/>
              <a:defRPr sz="1800" kern="1200">
                <a:solidFill>
                  <a:schemeClr val="bg1"/>
                </a:solidFill>
                <a:latin typeface="+mn-lt"/>
                <a:ea typeface="+mn-ea"/>
                <a:cs typeface="+mn-cs"/>
              </a:defRPr>
            </a:lvl1pPr>
            <a:lvl2pPr marL="4763" indent="0" algn="l" defTabSz="685800" rtl="0" eaLnBrk="1" latinLnBrk="0" hangingPunct="1">
              <a:lnSpc>
                <a:spcPct val="90000"/>
              </a:lnSpc>
              <a:spcBef>
                <a:spcPts val="375"/>
              </a:spcBef>
              <a:buFont typeface="+mj-lt"/>
              <a:buNone/>
              <a:tabLst/>
              <a:defRPr sz="1400" kern="1200">
                <a:solidFill>
                  <a:schemeClr val="bg1"/>
                </a:solidFill>
                <a:latin typeface="+mn-lt"/>
                <a:ea typeface="+mn-ea"/>
                <a:cs typeface="+mn-cs"/>
              </a:defRPr>
            </a:lvl2pPr>
            <a:lvl3pPr marL="4763" indent="0" algn="l" defTabSz="685800" rtl="0" eaLnBrk="1" latinLnBrk="0" hangingPunct="1">
              <a:lnSpc>
                <a:spcPct val="90000"/>
              </a:lnSpc>
              <a:spcBef>
                <a:spcPts val="375"/>
              </a:spcBef>
              <a:buFont typeface="+mj-lt"/>
              <a:buNone/>
              <a:tabLst/>
              <a:defRPr sz="1200" kern="1200">
                <a:solidFill>
                  <a:schemeClr val="bg1"/>
                </a:solidFill>
                <a:latin typeface="+mn-lt"/>
                <a:ea typeface="+mn-ea"/>
                <a:cs typeface="+mn-cs"/>
              </a:defRPr>
            </a:lvl3pPr>
            <a:lvl4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4pPr>
            <a:lvl5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400" dirty="0">
                <a:solidFill>
                  <a:schemeClr val="accent4"/>
                </a:solidFill>
              </a:rPr>
              <a:t>Title:</a:t>
            </a:r>
            <a:r>
              <a:rPr lang="en-US" sz="1400" dirty="0"/>
              <a:t> Director, Data Science</a:t>
            </a:r>
          </a:p>
          <a:p>
            <a:r>
              <a:rPr lang="en-US" sz="1400" dirty="0">
                <a:solidFill>
                  <a:schemeClr val="accent4"/>
                </a:solidFill>
              </a:rPr>
              <a:t>Organization:</a:t>
            </a:r>
            <a:r>
              <a:rPr lang="en-US" sz="1400" dirty="0"/>
              <a:t> CDISC</a:t>
            </a:r>
          </a:p>
          <a:p>
            <a:endParaRPr lang="en-US" sz="1400" dirty="0"/>
          </a:p>
        </p:txBody>
      </p:sp>
      <p:sp>
        <p:nvSpPr>
          <p:cNvPr id="14" name="Content Placeholder 2">
            <a:extLst>
              <a:ext uri="{FF2B5EF4-FFF2-40B4-BE49-F238E27FC236}">
                <a16:creationId xmlns:a16="http://schemas.microsoft.com/office/drawing/2014/main" id="{33436D9D-750D-60A4-0745-AA00CEBF2E65}"/>
              </a:ext>
            </a:extLst>
          </p:cNvPr>
          <p:cNvSpPr txBox="1">
            <a:spLocks/>
          </p:cNvSpPr>
          <p:nvPr/>
        </p:nvSpPr>
        <p:spPr>
          <a:xfrm>
            <a:off x="3617252" y="2780227"/>
            <a:ext cx="4981073" cy="931214"/>
          </a:xfrm>
          <a:prstGeom prst="rect">
            <a:avLst/>
          </a:prstGeom>
        </p:spPr>
        <p:txBody>
          <a:bodyPr vert="horz" lIns="0" tIns="0" rIns="0" bIns="0" rtlCol="0">
            <a:normAutofit/>
          </a:bodyPr>
          <a:lstStyle>
            <a:lvl1pPr marL="0" indent="0" algn="l" defTabSz="685800" rtl="0" eaLnBrk="1" latinLnBrk="0" hangingPunct="1">
              <a:lnSpc>
                <a:spcPct val="90000"/>
              </a:lnSpc>
              <a:spcBef>
                <a:spcPts val="750"/>
              </a:spcBef>
              <a:buFont typeface="+mj-lt"/>
              <a:buNone/>
              <a:tabLst/>
              <a:defRPr sz="1800" kern="1200">
                <a:solidFill>
                  <a:schemeClr val="bg1"/>
                </a:solidFill>
                <a:latin typeface="+mn-lt"/>
                <a:ea typeface="+mn-ea"/>
                <a:cs typeface="+mn-cs"/>
              </a:defRPr>
            </a:lvl1pPr>
            <a:lvl2pPr marL="4763" indent="0" algn="l" defTabSz="685800" rtl="0" eaLnBrk="1" latinLnBrk="0" hangingPunct="1">
              <a:lnSpc>
                <a:spcPct val="90000"/>
              </a:lnSpc>
              <a:spcBef>
                <a:spcPts val="375"/>
              </a:spcBef>
              <a:buFont typeface="+mj-lt"/>
              <a:buNone/>
              <a:tabLst/>
              <a:defRPr sz="1400" kern="1200">
                <a:solidFill>
                  <a:schemeClr val="bg1"/>
                </a:solidFill>
                <a:latin typeface="+mn-lt"/>
                <a:ea typeface="+mn-ea"/>
                <a:cs typeface="+mn-cs"/>
              </a:defRPr>
            </a:lvl2pPr>
            <a:lvl3pPr marL="4763" indent="0" algn="l" defTabSz="685800" rtl="0" eaLnBrk="1" latinLnBrk="0" hangingPunct="1">
              <a:lnSpc>
                <a:spcPct val="90000"/>
              </a:lnSpc>
              <a:spcBef>
                <a:spcPts val="375"/>
              </a:spcBef>
              <a:buFont typeface="+mj-lt"/>
              <a:buNone/>
              <a:tabLst/>
              <a:defRPr sz="1200" kern="1200">
                <a:solidFill>
                  <a:schemeClr val="bg1"/>
                </a:solidFill>
                <a:latin typeface="+mn-lt"/>
                <a:ea typeface="+mn-ea"/>
                <a:cs typeface="+mn-cs"/>
              </a:defRPr>
            </a:lvl3pPr>
            <a:lvl4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4pPr>
            <a:lvl5pPr marL="4763" indent="0" algn="l" defTabSz="685800" rtl="0" eaLnBrk="1" latinLnBrk="0" hangingPunct="1">
              <a:lnSpc>
                <a:spcPct val="90000"/>
              </a:lnSpc>
              <a:spcBef>
                <a:spcPts val="375"/>
              </a:spcBef>
              <a:buFont typeface="+mj-lt"/>
              <a:buNone/>
              <a:tabLst/>
              <a:defRPr sz="1100" kern="1200">
                <a:solidFill>
                  <a:schemeClr val="bg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r>
              <a:rPr lang="en-US" sz="1200" b="0" i="0" u="none" strike="noStrike" dirty="0">
                <a:solidFill>
                  <a:srgbClr val="FFFFFF"/>
                </a:solidFill>
                <a:effectLst/>
                <a:latin typeface="Arial" panose="020B0604020202020204" pitchFamily="34" charset="0"/>
              </a:rPr>
              <a:t>Lex Jansen is an independent consultant, currently working as Senior Director, Data Science Development at CDISC. Before he was a Principal Solution Consultant and Principal Software Developer at SAS Institute. </a:t>
            </a:r>
            <a:endParaRPr lang="en-US" sz="1200" dirty="0"/>
          </a:p>
        </p:txBody>
      </p:sp>
      <p:pic>
        <p:nvPicPr>
          <p:cNvPr id="1028" name="Picture 4" descr="A picture containing person&#10;&#10;Description automatically generated">
            <a:extLst>
              <a:ext uri="{FF2B5EF4-FFF2-40B4-BE49-F238E27FC236}">
                <a16:creationId xmlns:a16="http://schemas.microsoft.com/office/drawing/2014/main" id="{B70FF138-2A81-270A-1394-20AA5FE20CF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717098" y="3302278"/>
            <a:ext cx="1509777" cy="1505293"/>
          </a:xfrm>
          <a:prstGeom prst="rect">
            <a:avLst/>
          </a:prstGeom>
          <a:noFill/>
          <a:extLst>
            <a:ext uri="{909E8E84-426E-40DD-AFC4-6F175D3DCCD1}">
              <a14:hiddenFill xmlns:a14="http://schemas.microsoft.com/office/drawing/2010/main">
                <a:solidFill>
                  <a:srgbClr val="FFFFFF"/>
                </a:solidFill>
              </a14:hiddenFill>
            </a:ext>
          </a:extLst>
        </p:spPr>
      </p:pic>
      <p:pic>
        <p:nvPicPr>
          <p:cNvPr id="17" name="Picture 16">
            <a:extLst>
              <a:ext uri="{FF2B5EF4-FFF2-40B4-BE49-F238E27FC236}">
                <a16:creationId xmlns:a16="http://schemas.microsoft.com/office/drawing/2014/main" id="{9B7956A9-4389-2A54-3EAF-255DA63E6F22}"/>
              </a:ext>
            </a:extLst>
          </p:cNvPr>
          <p:cNvPicPr>
            <a:picLocks noChangeAspect="1"/>
          </p:cNvPicPr>
          <p:nvPr/>
        </p:nvPicPr>
        <p:blipFill>
          <a:blip r:embed="rId6"/>
          <a:stretch>
            <a:fillRect/>
          </a:stretch>
        </p:blipFill>
        <p:spPr>
          <a:xfrm>
            <a:off x="1733355" y="88680"/>
            <a:ext cx="1505931" cy="1519464"/>
          </a:xfrm>
          <a:prstGeom prst="rect">
            <a:avLst/>
          </a:prstGeom>
        </p:spPr>
      </p:pic>
    </p:spTree>
    <p:extLst>
      <p:ext uri="{BB962C8B-B14F-4D97-AF65-F5344CB8AC3E}">
        <p14:creationId xmlns:p14="http://schemas.microsoft.com/office/powerpoint/2010/main" val="907476882"/>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C80A91-8A58-D34B-9C3A-DBCC37353BA0}"/>
              </a:ext>
            </a:extLst>
          </p:cNvPr>
          <p:cNvSpPr>
            <a:spLocks noGrp="1"/>
          </p:cNvSpPr>
          <p:nvPr>
            <p:ph idx="1"/>
          </p:nvPr>
        </p:nvSpPr>
        <p:spPr>
          <a:xfrm>
            <a:off x="800100" y="1245790"/>
            <a:ext cx="7886700" cy="3521473"/>
          </a:xfrm>
        </p:spPr>
        <p:txBody>
          <a:bodyPr>
            <a:normAutofit/>
          </a:bodyPr>
          <a:lstStyle/>
          <a:p>
            <a:pPr marL="290513" indent="-285750"/>
            <a:r>
              <a:rPr lang="en-US" sz="1800" dirty="0">
                <a:effectLst/>
                <a:latin typeface="Arial" panose="020B0604020202020204" pitchFamily="34" charset="0"/>
                <a:ea typeface="Times New Roman" panose="02020603050405020304" pitchFamily="18" charset="0"/>
                <a:cs typeface="Times New Roman" panose="02020603050405020304" pitchFamily="18" charset="0"/>
              </a:rPr>
              <a:t>SDTM Dataset Specializations are considered pre-configured building blocks, from which end-users can select and configure to build Define-XML Value Level Metadata</a:t>
            </a:r>
          </a:p>
          <a:p>
            <a:pPr marL="290513" indent="-285750"/>
            <a:r>
              <a:rPr lang="en-US" dirty="0">
                <a:latin typeface="Arial" panose="020B0604020202020204" pitchFamily="34" charset="0"/>
                <a:ea typeface="Times New Roman" panose="02020603050405020304" pitchFamily="18" charset="0"/>
                <a:cs typeface="Times New Roman" panose="02020603050405020304" pitchFamily="18" charset="0"/>
              </a:rPr>
              <a:t>Exercise: present Oncology RECIST 1.1 SDTM Dataset Specializations as Value Level Metadata in Define-XML v2.1</a:t>
            </a:r>
          </a:p>
          <a:p>
            <a:pPr marL="290513" indent="-285750"/>
            <a:r>
              <a:rPr lang="en-US" dirty="0">
                <a:latin typeface="Arial" panose="020B0604020202020204" pitchFamily="34" charset="0"/>
                <a:ea typeface="Times New Roman" panose="02020603050405020304" pitchFamily="18" charset="0"/>
                <a:cs typeface="Times New Roman" panose="02020603050405020304" pitchFamily="18" charset="0"/>
              </a:rPr>
              <a:t>Oncology RECIST 1.1</a:t>
            </a:r>
          </a:p>
          <a:p>
            <a:pPr marL="633413" lvl="1" indent="-285750"/>
            <a:r>
              <a:rPr lang="en-US" dirty="0">
                <a:latin typeface="Arial" panose="020B0604020202020204" pitchFamily="34" charset="0"/>
                <a:ea typeface="Times New Roman" panose="02020603050405020304" pitchFamily="18" charset="0"/>
                <a:cs typeface="Times New Roman" panose="02020603050405020304" pitchFamily="18" charset="0"/>
              </a:rPr>
              <a:t>13 Biomedical Concepts</a:t>
            </a:r>
          </a:p>
          <a:p>
            <a:pPr marL="633413" lvl="1" indent="-285750"/>
            <a:r>
              <a:rPr lang="en-US" dirty="0">
                <a:latin typeface="Arial" panose="020B0604020202020204" pitchFamily="34" charset="0"/>
                <a:ea typeface="Times New Roman" panose="02020603050405020304" pitchFamily="18" charset="0"/>
                <a:cs typeface="Times New Roman" panose="02020603050405020304" pitchFamily="18" charset="0"/>
              </a:rPr>
              <a:t>13 SDTM Specializations (RS, TR, TU))</a:t>
            </a:r>
          </a:p>
          <a:p>
            <a:pPr marL="290513" indent="-285750"/>
            <a:r>
              <a:rPr lang="en-US" dirty="0">
                <a:latin typeface="Arial" panose="020B0604020202020204" pitchFamily="34" charset="0"/>
                <a:ea typeface="Times New Roman" panose="02020603050405020304" pitchFamily="18" charset="0"/>
                <a:cs typeface="Times New Roman" panose="02020603050405020304" pitchFamily="18" charset="0"/>
              </a:rPr>
              <a:t>REST API:</a:t>
            </a:r>
          </a:p>
          <a:p>
            <a:pPr marL="633413" lvl="1" indent="-285750"/>
            <a:r>
              <a:rPr lang="en-US" dirty="0">
                <a:latin typeface="Arial" panose="020B0604020202020204" pitchFamily="34" charset="0"/>
                <a:ea typeface="Times New Roman" panose="02020603050405020304" pitchFamily="18" charset="0"/>
                <a:cs typeface="Times New Roman" panose="02020603050405020304" pitchFamily="18" charset="0"/>
              </a:rPr>
              <a:t>GET Biomedical Concepts: </a:t>
            </a:r>
            <a:br>
              <a:rPr lang="en-US" dirty="0">
                <a:latin typeface="Arial" panose="020B0604020202020204" pitchFamily="34" charset="0"/>
                <a:ea typeface="Times New Roman" panose="02020603050405020304" pitchFamily="18" charset="0"/>
                <a:cs typeface="Times New Roman" panose="02020603050405020304" pitchFamily="18" charset="0"/>
              </a:rPr>
            </a:br>
            <a:r>
              <a:rPr lang="en-US" dirty="0">
                <a:latin typeface="Arial" panose="020B0604020202020204" pitchFamily="34" charset="0"/>
                <a:ea typeface="Times New Roman" panose="02020603050405020304" pitchFamily="18" charset="0"/>
                <a:cs typeface="Times New Roman" panose="02020603050405020304" pitchFamily="18" charset="0"/>
              </a:rPr>
              <a:t>     </a:t>
            </a:r>
            <a:r>
              <a:rPr lang="en-US" dirty="0">
                <a:solidFill>
                  <a:schemeClr val="accent6">
                    <a:lumMod val="75000"/>
                  </a:schemeClr>
                </a:solidFill>
                <a:latin typeface="Arial" panose="020B0604020202020204" pitchFamily="34" charset="0"/>
                <a:ea typeface="Times New Roman" panose="02020603050405020304" pitchFamily="18" charset="0"/>
                <a:cs typeface="Times New Roman" panose="02020603050405020304" pitchFamily="18" charset="0"/>
              </a:rPr>
              <a:t>/</a:t>
            </a:r>
            <a:r>
              <a:rPr lang="en-US" dirty="0" err="1">
                <a:solidFill>
                  <a:schemeClr val="accent6">
                    <a:lumMod val="75000"/>
                  </a:schemeClr>
                </a:solidFill>
                <a:latin typeface="Consolas" panose="020B0609020204030204" pitchFamily="49" charset="0"/>
                <a:ea typeface="Times New Roman" panose="02020603050405020304" pitchFamily="18" charset="0"/>
                <a:cs typeface="Times New Roman" panose="02020603050405020304" pitchFamily="18" charset="0"/>
              </a:rPr>
              <a:t>mdr</a:t>
            </a:r>
            <a:r>
              <a:rPr lang="en-US" dirty="0">
                <a:solidFill>
                  <a:schemeClr val="accent6">
                    <a:lumMod val="75000"/>
                  </a:schemeClr>
                </a:solidFill>
                <a:latin typeface="Consolas" panose="020B0609020204030204" pitchFamily="49" charset="0"/>
                <a:ea typeface="Times New Roman" panose="02020603050405020304" pitchFamily="18" charset="0"/>
                <a:cs typeface="Times New Roman" panose="02020603050405020304" pitchFamily="18" charset="0"/>
              </a:rPr>
              <a:t>/</a:t>
            </a:r>
            <a:r>
              <a:rPr lang="en-US" dirty="0" err="1">
                <a:solidFill>
                  <a:schemeClr val="accent6">
                    <a:lumMod val="75000"/>
                  </a:schemeClr>
                </a:solidFill>
                <a:latin typeface="Consolas" panose="020B0609020204030204" pitchFamily="49" charset="0"/>
                <a:ea typeface="Times New Roman" panose="02020603050405020304" pitchFamily="18" charset="0"/>
                <a:cs typeface="Times New Roman" panose="02020603050405020304" pitchFamily="18" charset="0"/>
              </a:rPr>
              <a:t>bc</a:t>
            </a:r>
            <a:r>
              <a:rPr lang="en-US" dirty="0">
                <a:solidFill>
                  <a:schemeClr val="accent6">
                    <a:lumMod val="75000"/>
                  </a:schemeClr>
                </a:solidFill>
                <a:latin typeface="Consolas" panose="020B0609020204030204" pitchFamily="49" charset="0"/>
                <a:ea typeface="Times New Roman" panose="02020603050405020304" pitchFamily="18" charset="0"/>
                <a:cs typeface="Times New Roman" panose="02020603050405020304" pitchFamily="18" charset="0"/>
              </a:rPr>
              <a:t>/</a:t>
            </a:r>
            <a:r>
              <a:rPr lang="en-US" dirty="0" err="1">
                <a:solidFill>
                  <a:schemeClr val="accent6">
                    <a:lumMod val="75000"/>
                  </a:schemeClr>
                </a:solidFill>
                <a:latin typeface="Consolas" panose="020B0609020204030204" pitchFamily="49" charset="0"/>
                <a:ea typeface="Times New Roman" panose="02020603050405020304" pitchFamily="18" charset="0"/>
                <a:cs typeface="Times New Roman" panose="02020603050405020304" pitchFamily="18" charset="0"/>
              </a:rPr>
              <a:t>biomedicalconcepts?category</a:t>
            </a:r>
            <a:r>
              <a:rPr lang="en-US" dirty="0">
                <a:solidFill>
                  <a:schemeClr val="accent6">
                    <a:lumMod val="75000"/>
                  </a:schemeClr>
                </a:solidFill>
                <a:latin typeface="Consolas" panose="020B0609020204030204" pitchFamily="49" charset="0"/>
                <a:ea typeface="Times New Roman" panose="02020603050405020304" pitchFamily="18" charset="0"/>
                <a:cs typeface="Times New Roman" panose="02020603050405020304" pitchFamily="18" charset="0"/>
              </a:rPr>
              <a:t>=RECIST 1.1</a:t>
            </a:r>
          </a:p>
          <a:p>
            <a:pPr marL="633413" lvl="1" indent="-285750"/>
            <a:r>
              <a:rPr lang="en-US" dirty="0">
                <a:latin typeface="Arial" panose="020B0604020202020204" pitchFamily="34" charset="0"/>
                <a:ea typeface="Times New Roman" panose="02020603050405020304" pitchFamily="18" charset="0"/>
                <a:cs typeface="Times New Roman" panose="02020603050405020304" pitchFamily="18" charset="0"/>
              </a:rPr>
              <a:t>GET SDTM Specializations: </a:t>
            </a:r>
            <a:br>
              <a:rPr lang="en-US" dirty="0">
                <a:latin typeface="Arial" panose="020B0604020202020204" pitchFamily="34" charset="0"/>
                <a:ea typeface="Times New Roman" panose="02020603050405020304" pitchFamily="18" charset="0"/>
                <a:cs typeface="Times New Roman" panose="02020603050405020304" pitchFamily="18" charset="0"/>
              </a:rPr>
            </a:br>
            <a:r>
              <a:rPr lang="en-US" dirty="0">
                <a:latin typeface="Arial" panose="020B0604020202020204" pitchFamily="34" charset="0"/>
                <a:ea typeface="Times New Roman" panose="02020603050405020304" pitchFamily="18" charset="0"/>
                <a:cs typeface="Times New Roman" panose="02020603050405020304" pitchFamily="18" charset="0"/>
              </a:rPr>
              <a:t>     </a:t>
            </a:r>
            <a:r>
              <a:rPr lang="en-US" dirty="0">
                <a:solidFill>
                  <a:schemeClr val="accent6">
                    <a:lumMod val="75000"/>
                  </a:schemeClr>
                </a:solidFill>
                <a:latin typeface="Consolas" panose="020B0609020204030204" pitchFamily="49" charset="0"/>
                <a:cs typeface="Times New Roman" panose="02020603050405020304" pitchFamily="18" charset="0"/>
              </a:rPr>
              <a:t>/</a:t>
            </a:r>
            <a:r>
              <a:rPr lang="en-US" dirty="0" err="1">
                <a:solidFill>
                  <a:schemeClr val="accent6">
                    <a:lumMod val="75000"/>
                  </a:schemeClr>
                </a:solidFill>
                <a:latin typeface="Consolas" panose="020B0609020204030204" pitchFamily="49" charset="0"/>
                <a:cs typeface="Times New Roman" panose="02020603050405020304" pitchFamily="18" charset="0"/>
              </a:rPr>
              <a:t>mdr</a:t>
            </a:r>
            <a:r>
              <a:rPr lang="en-US" dirty="0">
                <a:solidFill>
                  <a:schemeClr val="accent6">
                    <a:lumMod val="75000"/>
                  </a:schemeClr>
                </a:solidFill>
                <a:latin typeface="Consolas" panose="020B0609020204030204" pitchFamily="49" charset="0"/>
                <a:cs typeface="Times New Roman" panose="02020603050405020304" pitchFamily="18" charset="0"/>
              </a:rPr>
              <a:t>/specializations/</a:t>
            </a:r>
            <a:r>
              <a:rPr lang="en-US" dirty="0" err="1">
                <a:solidFill>
                  <a:schemeClr val="accent6">
                    <a:lumMod val="75000"/>
                  </a:schemeClr>
                </a:solidFill>
                <a:latin typeface="Consolas" panose="020B0609020204030204" pitchFamily="49" charset="0"/>
                <a:cs typeface="Times New Roman" panose="02020603050405020304" pitchFamily="18" charset="0"/>
              </a:rPr>
              <a:t>sdtm</a:t>
            </a:r>
            <a:r>
              <a:rPr lang="en-US" dirty="0">
                <a:solidFill>
                  <a:schemeClr val="accent6">
                    <a:lumMod val="75000"/>
                  </a:schemeClr>
                </a:solidFill>
                <a:latin typeface="Consolas" panose="020B0609020204030204" pitchFamily="49" charset="0"/>
                <a:cs typeface="Times New Roman" panose="02020603050405020304" pitchFamily="18" charset="0"/>
              </a:rPr>
              <a:t>/</a:t>
            </a:r>
            <a:r>
              <a:rPr lang="en-US" dirty="0" err="1">
                <a:solidFill>
                  <a:schemeClr val="accent6">
                    <a:lumMod val="75000"/>
                  </a:schemeClr>
                </a:solidFill>
                <a:latin typeface="Consolas" panose="020B0609020204030204" pitchFamily="49" charset="0"/>
                <a:cs typeface="Times New Roman" panose="02020603050405020304" pitchFamily="18" charset="0"/>
              </a:rPr>
              <a:t>datasetspecializations?domain</a:t>
            </a:r>
            <a:r>
              <a:rPr lang="en-US" dirty="0">
                <a:solidFill>
                  <a:schemeClr val="accent6">
                    <a:lumMod val="75000"/>
                  </a:schemeClr>
                </a:solidFill>
                <a:latin typeface="Consolas" panose="020B0609020204030204" pitchFamily="49" charset="0"/>
                <a:cs typeface="Times New Roman" panose="02020603050405020304" pitchFamily="18" charset="0"/>
              </a:rPr>
              <a:t>=RS</a:t>
            </a:r>
          </a:p>
          <a:p>
            <a:pPr marL="633413" lvl="1" indent="-285750"/>
            <a:endParaRPr lang="en-US" dirty="0">
              <a:latin typeface="Arial" panose="020B0604020202020204" pitchFamily="34" charset="0"/>
              <a:ea typeface="Times New Roman" panose="02020603050405020304" pitchFamily="18" charset="0"/>
              <a:cs typeface="Times New Roman" panose="02020603050405020304" pitchFamily="18" charset="0"/>
            </a:endParaRPr>
          </a:p>
          <a:p>
            <a:pPr marL="290513" indent="-285750"/>
            <a:endParaRPr lang="en-US" sz="1800" dirty="0">
              <a:effectLst/>
              <a:latin typeface="Arial" panose="020B0604020202020204" pitchFamily="34" charset="0"/>
              <a:ea typeface="Times New Roman" panose="02020603050405020304" pitchFamily="18" charset="0"/>
              <a:cs typeface="Times New Roman" panose="02020603050405020304" pitchFamily="18" charset="0"/>
            </a:endParaRPr>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20</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sp>
        <p:nvSpPr>
          <p:cNvPr id="8" name="Title 1">
            <a:extLst>
              <a:ext uri="{FF2B5EF4-FFF2-40B4-BE49-F238E27FC236}">
                <a16:creationId xmlns:a16="http://schemas.microsoft.com/office/drawing/2014/main" id="{408C4CC1-82C8-43E8-6905-82D7DFFE4309}"/>
              </a:ext>
            </a:extLst>
          </p:cNvPr>
          <p:cNvSpPr>
            <a:spLocks noGrp="1"/>
          </p:cNvSpPr>
          <p:nvPr>
            <p:ph type="title"/>
          </p:nvPr>
        </p:nvSpPr>
        <p:spPr>
          <a:xfrm>
            <a:off x="800100" y="242276"/>
            <a:ext cx="7886700" cy="994172"/>
          </a:xfrm>
        </p:spPr>
        <p:txBody>
          <a:bodyPr>
            <a:normAutofit/>
          </a:bodyPr>
          <a:lstStyle/>
          <a:p>
            <a:r>
              <a:rPr lang="en-US" sz="1800" dirty="0"/>
              <a:t>Define-XML v2.1 document with SDTM Dataset Specialization:</a:t>
            </a:r>
            <a:br>
              <a:rPr lang="en-US" sz="1800" dirty="0"/>
            </a:br>
            <a:r>
              <a:rPr lang="en-US" sz="1800" dirty="0"/>
              <a:t>- Value Level Metadata and </a:t>
            </a:r>
            <a:br>
              <a:rPr lang="en-US" sz="1800" dirty="0"/>
            </a:br>
            <a:r>
              <a:rPr lang="en-US" sz="1800" dirty="0"/>
              <a:t>- Controlled Terminology metadata for the RS, TR, and TU domains </a:t>
            </a:r>
          </a:p>
        </p:txBody>
      </p:sp>
    </p:spTree>
    <p:extLst>
      <p:ext uri="{BB962C8B-B14F-4D97-AF65-F5344CB8AC3E}">
        <p14:creationId xmlns:p14="http://schemas.microsoft.com/office/powerpoint/2010/main" val="407535233"/>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a:extLst>
              <a:ext uri="{FF2B5EF4-FFF2-40B4-BE49-F238E27FC236}">
                <a16:creationId xmlns:a16="http://schemas.microsoft.com/office/drawing/2014/main" id="{A951C990-58A4-7226-5BEB-AB62636AC7CF}"/>
              </a:ext>
            </a:extLst>
          </p:cNvPr>
          <p:cNvSpPr txBox="1"/>
          <p:nvPr/>
        </p:nvSpPr>
        <p:spPr>
          <a:xfrm>
            <a:off x="101750" y="381758"/>
            <a:ext cx="1353691" cy="1384995"/>
          </a:xfrm>
          <a:prstGeom prst="rect">
            <a:avLst/>
          </a:prstGeom>
          <a:noFill/>
        </p:spPr>
        <p:txBody>
          <a:bodyPr wrap="square" rtlCol="0">
            <a:spAutoFit/>
          </a:bodyPr>
          <a:lstStyle/>
          <a:p>
            <a:pPr algn="ctr" defTabSz="685800"/>
            <a:r>
              <a:rPr lang="en-US" sz="1400" b="1" dirty="0">
                <a:solidFill>
                  <a:srgbClr val="000000"/>
                </a:solidFill>
                <a:latin typeface="Arial" panose="020B0604020202020204" pitchFamily="34" charset="0"/>
                <a:cs typeface="Arial" panose="020B0604020202020204" pitchFamily="34" charset="0"/>
              </a:rPr>
              <a:t>CDISC Library</a:t>
            </a:r>
          </a:p>
          <a:p>
            <a:pPr algn="ctr" defTabSz="685800"/>
            <a:r>
              <a:rPr lang="en-US" sz="1400" b="1" dirty="0">
                <a:solidFill>
                  <a:srgbClr val="000000"/>
                </a:solidFill>
                <a:latin typeface="Arial" panose="020B0604020202020204" pitchFamily="34" charset="0"/>
                <a:cs typeface="Arial" panose="020B0604020202020204" pitchFamily="34" charset="0"/>
              </a:rPr>
              <a:t>RS, TU, TU column / table metadata*</a:t>
            </a:r>
          </a:p>
        </p:txBody>
      </p:sp>
      <p:cxnSp>
        <p:nvCxnSpPr>
          <p:cNvPr id="49" name="Straight Arrow Connector 48">
            <a:extLst>
              <a:ext uri="{FF2B5EF4-FFF2-40B4-BE49-F238E27FC236}">
                <a16:creationId xmlns:a16="http://schemas.microsoft.com/office/drawing/2014/main" id="{3F33B80D-CD04-645C-1499-F0190575FA14}"/>
              </a:ext>
            </a:extLst>
          </p:cNvPr>
          <p:cNvCxnSpPr>
            <a:cxnSpLocks/>
          </p:cNvCxnSpPr>
          <p:nvPr/>
        </p:nvCxnSpPr>
        <p:spPr>
          <a:xfrm flipH="1">
            <a:off x="5949672" y="1111324"/>
            <a:ext cx="1853549" cy="1428176"/>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graphicFrame>
        <p:nvGraphicFramePr>
          <p:cNvPr id="5" name="Diagram 4"/>
          <p:cNvGraphicFramePr/>
          <p:nvPr>
            <p:extLst>
              <p:ext uri="{D42A27DB-BD31-4B8C-83A1-F6EECF244321}">
                <p14:modId xmlns:p14="http://schemas.microsoft.com/office/powerpoint/2010/main" val="3139070153"/>
              </p:ext>
            </p:extLst>
          </p:nvPr>
        </p:nvGraphicFramePr>
        <p:xfrm>
          <a:off x="2003045" y="595278"/>
          <a:ext cx="4191790" cy="410347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13" name="Picture 12"/>
          <p:cNvPicPr>
            <a:picLocks noChangeAspect="1"/>
          </p:cNvPicPr>
          <p:nvPr/>
        </p:nvPicPr>
        <p:blipFill>
          <a:blip r:embed="rId8" cstate="print">
            <a:extLst>
              <a:ext uri="{28A0092B-C50C-407E-A947-70E740481C1C}">
                <a14:useLocalDpi xmlns:a14="http://schemas.microsoft.com/office/drawing/2010/main" val="0"/>
              </a:ext>
            </a:extLst>
          </a:blip>
          <a:stretch>
            <a:fillRect/>
          </a:stretch>
        </p:blipFill>
        <p:spPr>
          <a:xfrm>
            <a:off x="6323452" y="4247399"/>
            <a:ext cx="815475" cy="815475"/>
          </a:xfrm>
          <a:prstGeom prst="rect">
            <a:avLst/>
          </a:prstGeom>
        </p:spPr>
      </p:pic>
      <p:cxnSp>
        <p:nvCxnSpPr>
          <p:cNvPr id="22" name="Straight Arrow Connector 21">
            <a:extLst>
              <a:ext uri="{FF2B5EF4-FFF2-40B4-BE49-F238E27FC236}">
                <a16:creationId xmlns:a16="http://schemas.microsoft.com/office/drawing/2014/main" id="{DACE7D29-4699-4573-4FED-1A0CA6CDAD8A}"/>
              </a:ext>
            </a:extLst>
          </p:cNvPr>
          <p:cNvCxnSpPr>
            <a:cxnSpLocks/>
          </p:cNvCxnSpPr>
          <p:nvPr/>
        </p:nvCxnSpPr>
        <p:spPr>
          <a:xfrm flipV="1">
            <a:off x="1284986" y="1111324"/>
            <a:ext cx="2003286" cy="232231"/>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28" name="Straight Arrow Connector 27">
            <a:extLst>
              <a:ext uri="{FF2B5EF4-FFF2-40B4-BE49-F238E27FC236}">
                <a16:creationId xmlns:a16="http://schemas.microsoft.com/office/drawing/2014/main" id="{9C28A63F-65BB-D1FB-6B61-D51A4B62668F}"/>
              </a:ext>
            </a:extLst>
          </p:cNvPr>
          <p:cNvCxnSpPr>
            <a:cxnSpLocks/>
          </p:cNvCxnSpPr>
          <p:nvPr/>
        </p:nvCxnSpPr>
        <p:spPr>
          <a:xfrm>
            <a:off x="1291900" y="1343555"/>
            <a:ext cx="777185" cy="50210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a:extLst>
              <a:ext uri="{FF2B5EF4-FFF2-40B4-BE49-F238E27FC236}">
                <a16:creationId xmlns:a16="http://schemas.microsoft.com/office/drawing/2014/main" id="{73F4E080-96C8-399A-670F-112D2AED5BDA}"/>
              </a:ext>
            </a:extLst>
          </p:cNvPr>
          <p:cNvCxnSpPr>
            <a:cxnSpLocks/>
            <a:stCxn id="23" idx="3"/>
          </p:cNvCxnSpPr>
          <p:nvPr/>
        </p:nvCxnSpPr>
        <p:spPr>
          <a:xfrm flipV="1">
            <a:off x="1378196" y="3038762"/>
            <a:ext cx="578834" cy="171237"/>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32" name="Straight Arrow Connector 31">
            <a:extLst>
              <a:ext uri="{FF2B5EF4-FFF2-40B4-BE49-F238E27FC236}">
                <a16:creationId xmlns:a16="http://schemas.microsoft.com/office/drawing/2014/main" id="{792F2647-AB97-F4FB-9DAB-59544A60DD6F}"/>
              </a:ext>
            </a:extLst>
          </p:cNvPr>
          <p:cNvCxnSpPr>
            <a:cxnSpLocks/>
            <a:stCxn id="23" idx="3"/>
          </p:cNvCxnSpPr>
          <p:nvPr/>
        </p:nvCxnSpPr>
        <p:spPr>
          <a:xfrm>
            <a:off x="1378196" y="3209999"/>
            <a:ext cx="655582" cy="808505"/>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45" name="Straight Arrow Connector 44">
            <a:extLst>
              <a:ext uri="{FF2B5EF4-FFF2-40B4-BE49-F238E27FC236}">
                <a16:creationId xmlns:a16="http://schemas.microsoft.com/office/drawing/2014/main" id="{21FBEC47-BC2D-3931-9166-5412DF508B71}"/>
              </a:ext>
            </a:extLst>
          </p:cNvPr>
          <p:cNvCxnSpPr>
            <a:cxnSpLocks/>
            <a:endCxn id="13" idx="1"/>
          </p:cNvCxnSpPr>
          <p:nvPr/>
        </p:nvCxnSpPr>
        <p:spPr>
          <a:xfrm>
            <a:off x="4939515" y="4090887"/>
            <a:ext cx="1383937" cy="564250"/>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a:extLst>
              <a:ext uri="{FF2B5EF4-FFF2-40B4-BE49-F238E27FC236}">
                <a16:creationId xmlns:a16="http://schemas.microsoft.com/office/drawing/2014/main" id="{AA211384-6DE9-C239-D57A-86ADB4561F46}"/>
              </a:ext>
            </a:extLst>
          </p:cNvPr>
          <p:cNvCxnSpPr>
            <a:cxnSpLocks/>
          </p:cNvCxnSpPr>
          <p:nvPr/>
        </p:nvCxnSpPr>
        <p:spPr>
          <a:xfrm flipH="1">
            <a:off x="6144492" y="2450375"/>
            <a:ext cx="1344054" cy="103404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9D81DF5F-BC74-4669-4D0A-EB1FE006B083}"/>
              </a:ext>
            </a:extLst>
          </p:cNvPr>
          <p:cNvPicPr>
            <a:picLocks noChangeAspect="1"/>
          </p:cNvPicPr>
          <p:nvPr/>
        </p:nvPicPr>
        <p:blipFill>
          <a:blip r:embed="rId9"/>
          <a:stretch>
            <a:fillRect/>
          </a:stretch>
        </p:blipFill>
        <p:spPr>
          <a:xfrm>
            <a:off x="1103876" y="3072839"/>
            <a:ext cx="274320" cy="274320"/>
          </a:xfrm>
          <a:prstGeom prst="rect">
            <a:avLst/>
          </a:prstGeom>
        </p:spPr>
      </p:pic>
      <p:pic>
        <p:nvPicPr>
          <p:cNvPr id="61" name="Picture 60">
            <a:extLst>
              <a:ext uri="{FF2B5EF4-FFF2-40B4-BE49-F238E27FC236}">
                <a16:creationId xmlns:a16="http://schemas.microsoft.com/office/drawing/2014/main" id="{09978EB2-9B98-8C6B-0650-662A999CE9F0}"/>
              </a:ext>
            </a:extLst>
          </p:cNvPr>
          <p:cNvPicPr>
            <a:picLocks noChangeAspect="1"/>
          </p:cNvPicPr>
          <p:nvPr/>
        </p:nvPicPr>
        <p:blipFill>
          <a:blip r:embed="rId10"/>
          <a:stretch>
            <a:fillRect/>
          </a:stretch>
        </p:blipFill>
        <p:spPr>
          <a:xfrm>
            <a:off x="1143498" y="1216429"/>
            <a:ext cx="264286" cy="264286"/>
          </a:xfrm>
          <a:prstGeom prst="rect">
            <a:avLst/>
          </a:prstGeom>
        </p:spPr>
      </p:pic>
      <p:pic>
        <p:nvPicPr>
          <p:cNvPr id="8" name="Picture 7">
            <a:extLst>
              <a:ext uri="{FF2B5EF4-FFF2-40B4-BE49-F238E27FC236}">
                <a16:creationId xmlns:a16="http://schemas.microsoft.com/office/drawing/2014/main" id="{97483DA3-D10D-0686-30D0-BD4B5EE985DA}"/>
              </a:ext>
            </a:extLst>
          </p:cNvPr>
          <p:cNvPicPr>
            <a:picLocks noChangeAspect="1"/>
          </p:cNvPicPr>
          <p:nvPr/>
        </p:nvPicPr>
        <p:blipFill>
          <a:blip r:embed="rId11"/>
          <a:stretch>
            <a:fillRect/>
          </a:stretch>
        </p:blipFill>
        <p:spPr>
          <a:xfrm>
            <a:off x="6207067" y="2045652"/>
            <a:ext cx="278572" cy="278572"/>
          </a:xfrm>
          <a:prstGeom prst="rect">
            <a:avLst/>
          </a:prstGeom>
        </p:spPr>
      </p:pic>
      <p:pic>
        <p:nvPicPr>
          <p:cNvPr id="29" name="Picture 28">
            <a:extLst>
              <a:ext uri="{FF2B5EF4-FFF2-40B4-BE49-F238E27FC236}">
                <a16:creationId xmlns:a16="http://schemas.microsoft.com/office/drawing/2014/main" id="{0B1BCEDF-149B-005F-1B34-F2CBD9D165C1}"/>
              </a:ext>
            </a:extLst>
          </p:cNvPr>
          <p:cNvPicPr>
            <a:picLocks noChangeAspect="1"/>
          </p:cNvPicPr>
          <p:nvPr/>
        </p:nvPicPr>
        <p:blipFill>
          <a:blip r:embed="rId12"/>
          <a:stretch>
            <a:fillRect/>
          </a:stretch>
        </p:blipFill>
        <p:spPr>
          <a:xfrm>
            <a:off x="7195883" y="1321525"/>
            <a:ext cx="300000" cy="300000"/>
          </a:xfrm>
          <a:prstGeom prst="rect">
            <a:avLst/>
          </a:prstGeom>
        </p:spPr>
      </p:pic>
      <p:pic>
        <p:nvPicPr>
          <p:cNvPr id="27" name="Picture 26">
            <a:extLst>
              <a:ext uri="{FF2B5EF4-FFF2-40B4-BE49-F238E27FC236}">
                <a16:creationId xmlns:a16="http://schemas.microsoft.com/office/drawing/2014/main" id="{756DD5CE-3DC2-7ADA-C967-3C5E7D48D885}"/>
              </a:ext>
            </a:extLst>
          </p:cNvPr>
          <p:cNvPicPr>
            <a:picLocks noChangeAspect="1"/>
          </p:cNvPicPr>
          <p:nvPr/>
        </p:nvPicPr>
        <p:blipFill>
          <a:blip r:embed="rId13"/>
          <a:stretch>
            <a:fillRect/>
          </a:stretch>
        </p:blipFill>
        <p:spPr>
          <a:xfrm>
            <a:off x="7146847" y="2450375"/>
            <a:ext cx="292857" cy="292857"/>
          </a:xfrm>
          <a:prstGeom prst="rect">
            <a:avLst/>
          </a:prstGeom>
        </p:spPr>
      </p:pic>
      <p:pic>
        <p:nvPicPr>
          <p:cNvPr id="31" name="Picture 30">
            <a:extLst>
              <a:ext uri="{FF2B5EF4-FFF2-40B4-BE49-F238E27FC236}">
                <a16:creationId xmlns:a16="http://schemas.microsoft.com/office/drawing/2014/main" id="{9CA0BE5E-67F0-8B0A-D1F5-ED703F51F80D}"/>
              </a:ext>
            </a:extLst>
          </p:cNvPr>
          <p:cNvPicPr>
            <a:picLocks noChangeAspect="1"/>
          </p:cNvPicPr>
          <p:nvPr/>
        </p:nvPicPr>
        <p:blipFill>
          <a:blip r:embed="rId14"/>
          <a:stretch>
            <a:fillRect/>
          </a:stretch>
        </p:blipFill>
        <p:spPr>
          <a:xfrm>
            <a:off x="6331959" y="3118632"/>
            <a:ext cx="274320" cy="274320"/>
          </a:xfrm>
          <a:prstGeom prst="rect">
            <a:avLst/>
          </a:prstGeom>
        </p:spPr>
      </p:pic>
      <p:sp>
        <p:nvSpPr>
          <p:cNvPr id="47" name="Rectangle: Rounded Corners 46">
            <a:extLst>
              <a:ext uri="{FF2B5EF4-FFF2-40B4-BE49-F238E27FC236}">
                <a16:creationId xmlns:a16="http://schemas.microsoft.com/office/drawing/2014/main" id="{936D412B-5839-AA91-7111-069A229A0146}"/>
              </a:ext>
            </a:extLst>
          </p:cNvPr>
          <p:cNvSpPr/>
          <p:nvPr/>
        </p:nvSpPr>
        <p:spPr>
          <a:xfrm>
            <a:off x="7468458" y="1734083"/>
            <a:ext cx="1617518" cy="796005"/>
          </a:xfrm>
          <a:prstGeom prst="roundRect">
            <a:avLst/>
          </a:prstGeom>
          <a:solidFill>
            <a:schemeClr val="bg2"/>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a:r>
              <a:rPr lang="en-US" sz="1400" b="1" dirty="0">
                <a:solidFill>
                  <a:srgbClr val="000000"/>
                </a:solidFill>
                <a:latin typeface="Arial" panose="020B0604020202020204" pitchFamily="34" charset="0"/>
                <a:cs typeface="Arial" panose="020B0604020202020204" pitchFamily="34" charset="0"/>
              </a:rPr>
              <a:t>CDISC Library Terminology Metadata</a:t>
            </a:r>
            <a:endParaRPr lang="en-US" sz="1400" dirty="0">
              <a:solidFill>
                <a:srgbClr val="0074BE"/>
              </a:solidFill>
              <a:latin typeface="Arial" panose="020B0604020202020204" pitchFamily="34" charset="0"/>
              <a:cs typeface="Arial" panose="020B0604020202020204" pitchFamily="34" charset="0"/>
            </a:endParaRPr>
          </a:p>
        </p:txBody>
      </p:sp>
      <p:sp>
        <p:nvSpPr>
          <p:cNvPr id="48" name="Rectangle: Rounded Corners 47">
            <a:extLst>
              <a:ext uri="{FF2B5EF4-FFF2-40B4-BE49-F238E27FC236}">
                <a16:creationId xmlns:a16="http://schemas.microsoft.com/office/drawing/2014/main" id="{5063FFD4-A34C-31F1-7AB6-BF4B03EDECDA}"/>
              </a:ext>
            </a:extLst>
          </p:cNvPr>
          <p:cNvSpPr/>
          <p:nvPr/>
        </p:nvSpPr>
        <p:spPr>
          <a:xfrm>
            <a:off x="7401564" y="338514"/>
            <a:ext cx="1617517" cy="852523"/>
          </a:xfrm>
          <a:prstGeom prst="round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8580" tIns="34290" rIns="68580" bIns="34290" numCol="1" spcCol="0" rtlCol="0" fromWordArt="0" anchor="ctr" anchorCtr="0" forceAA="0" compatLnSpc="1">
            <a:prstTxWarp prst="textNoShape">
              <a:avLst/>
            </a:prstTxWarp>
            <a:noAutofit/>
          </a:bodyPr>
          <a:lstStyle/>
          <a:p>
            <a:pPr algn="ctr" defTabSz="685800"/>
            <a:r>
              <a:rPr lang="en-US" sz="1400" b="1" dirty="0">
                <a:solidFill>
                  <a:srgbClr val="000000"/>
                </a:solidFill>
                <a:latin typeface="Arial" panose="020B0604020202020204" pitchFamily="34" charset="0"/>
                <a:cs typeface="Arial" panose="020B0604020202020204" pitchFamily="34" charset="0"/>
              </a:rPr>
              <a:t>CDISC SDTM Dataset Specialization Metadata</a:t>
            </a:r>
            <a:endParaRPr lang="en-US" sz="1400" dirty="0">
              <a:solidFill>
                <a:srgbClr val="0074BE"/>
              </a:solidFill>
              <a:latin typeface="Arial" panose="020B0604020202020204" pitchFamily="34" charset="0"/>
              <a:cs typeface="Arial" panose="020B0604020202020204" pitchFamily="34" charset="0"/>
            </a:endParaRPr>
          </a:p>
        </p:txBody>
      </p:sp>
      <p:pic>
        <p:nvPicPr>
          <p:cNvPr id="746503" name="Picture 746502">
            <a:extLst>
              <a:ext uri="{FF2B5EF4-FFF2-40B4-BE49-F238E27FC236}">
                <a16:creationId xmlns:a16="http://schemas.microsoft.com/office/drawing/2014/main" id="{996268CC-863E-0CC7-7DC1-0FBD129011CC}"/>
              </a:ext>
            </a:extLst>
          </p:cNvPr>
          <p:cNvPicPr>
            <a:picLocks noChangeAspect="1"/>
          </p:cNvPicPr>
          <p:nvPr/>
        </p:nvPicPr>
        <p:blipFill>
          <a:blip r:embed="rId15"/>
          <a:stretch>
            <a:fillRect/>
          </a:stretch>
        </p:blipFill>
        <p:spPr>
          <a:xfrm>
            <a:off x="6660135" y="2696012"/>
            <a:ext cx="432856" cy="449089"/>
          </a:xfrm>
          <a:prstGeom prst="rect">
            <a:avLst/>
          </a:prstGeom>
        </p:spPr>
      </p:pic>
      <p:pic>
        <p:nvPicPr>
          <p:cNvPr id="746506" name="Picture 746505">
            <a:extLst>
              <a:ext uri="{FF2B5EF4-FFF2-40B4-BE49-F238E27FC236}">
                <a16:creationId xmlns:a16="http://schemas.microsoft.com/office/drawing/2014/main" id="{EDE56786-523E-F03B-05C2-8DB18EB3FF59}"/>
              </a:ext>
            </a:extLst>
          </p:cNvPr>
          <p:cNvPicPr>
            <a:picLocks noChangeAspect="1"/>
          </p:cNvPicPr>
          <p:nvPr/>
        </p:nvPicPr>
        <p:blipFill>
          <a:blip r:embed="rId15"/>
          <a:stretch>
            <a:fillRect/>
          </a:stretch>
        </p:blipFill>
        <p:spPr>
          <a:xfrm>
            <a:off x="6637123" y="1587344"/>
            <a:ext cx="455765" cy="472856"/>
          </a:xfrm>
          <a:prstGeom prst="rect">
            <a:avLst/>
          </a:prstGeom>
        </p:spPr>
      </p:pic>
      <p:sp>
        <p:nvSpPr>
          <p:cNvPr id="746507" name="TextBox 746506">
            <a:extLst>
              <a:ext uri="{FF2B5EF4-FFF2-40B4-BE49-F238E27FC236}">
                <a16:creationId xmlns:a16="http://schemas.microsoft.com/office/drawing/2014/main" id="{7839E735-1919-1DFE-0B9E-0CE2A9079718}"/>
              </a:ext>
            </a:extLst>
          </p:cNvPr>
          <p:cNvSpPr txBox="1"/>
          <p:nvPr/>
        </p:nvSpPr>
        <p:spPr>
          <a:xfrm>
            <a:off x="-17549" y="2845287"/>
            <a:ext cx="1258585" cy="954107"/>
          </a:xfrm>
          <a:prstGeom prst="rect">
            <a:avLst/>
          </a:prstGeom>
          <a:noFill/>
        </p:spPr>
        <p:txBody>
          <a:bodyPr wrap="square" rtlCol="0">
            <a:spAutoFit/>
          </a:bodyPr>
          <a:lstStyle/>
          <a:p>
            <a:pPr algn="ctr" defTabSz="685800"/>
            <a:r>
              <a:rPr lang="en-US" sz="1400" b="1" dirty="0">
                <a:solidFill>
                  <a:srgbClr val="000000"/>
                </a:solidFill>
                <a:latin typeface="Arial" panose="020B0604020202020204" pitchFamily="34" charset="0"/>
                <a:cs typeface="Arial" panose="020B0604020202020204" pitchFamily="34" charset="0"/>
              </a:rPr>
              <a:t>Create Study / Standards metadata</a:t>
            </a:r>
          </a:p>
        </p:txBody>
      </p:sp>
      <p:sp>
        <p:nvSpPr>
          <p:cNvPr id="746508" name="TextBox 746507">
            <a:extLst>
              <a:ext uri="{FF2B5EF4-FFF2-40B4-BE49-F238E27FC236}">
                <a16:creationId xmlns:a16="http://schemas.microsoft.com/office/drawing/2014/main" id="{E8EDF4F8-7A57-E015-0C24-A60B9685AC80}"/>
              </a:ext>
            </a:extLst>
          </p:cNvPr>
          <p:cNvSpPr txBox="1"/>
          <p:nvPr/>
        </p:nvSpPr>
        <p:spPr>
          <a:xfrm>
            <a:off x="7092888" y="4177516"/>
            <a:ext cx="1881511" cy="830997"/>
          </a:xfrm>
          <a:prstGeom prst="rect">
            <a:avLst/>
          </a:prstGeom>
          <a:noFill/>
        </p:spPr>
        <p:txBody>
          <a:bodyPr wrap="square" rtlCol="0">
            <a:spAutoFit/>
          </a:bodyPr>
          <a:lstStyle/>
          <a:p>
            <a:pPr algn="ctr" defTabSz="685800"/>
            <a:r>
              <a:rPr lang="en-US" sz="1600" b="1" dirty="0">
                <a:solidFill>
                  <a:srgbClr val="000000"/>
                </a:solidFill>
                <a:latin typeface="Arial" panose="020B0604020202020204" pitchFamily="34" charset="0"/>
                <a:cs typeface="Arial" panose="020B0604020202020204" pitchFamily="34" charset="0"/>
              </a:rPr>
              <a:t>Define-XML v2.1 + VLM + Terminology</a:t>
            </a:r>
          </a:p>
        </p:txBody>
      </p:sp>
      <p:sp>
        <p:nvSpPr>
          <p:cNvPr id="16" name="Title 1">
            <a:extLst>
              <a:ext uri="{FF2B5EF4-FFF2-40B4-BE49-F238E27FC236}">
                <a16:creationId xmlns:a16="http://schemas.microsoft.com/office/drawing/2014/main" id="{4191B23D-C4F9-EAE4-7C02-2FF41749AFE0}"/>
              </a:ext>
            </a:extLst>
          </p:cNvPr>
          <p:cNvSpPr>
            <a:spLocks noGrp="1"/>
          </p:cNvSpPr>
          <p:nvPr>
            <p:ph type="title"/>
          </p:nvPr>
        </p:nvSpPr>
        <p:spPr>
          <a:xfrm>
            <a:off x="800100" y="102393"/>
            <a:ext cx="7886700" cy="915769"/>
          </a:xfrm>
        </p:spPr>
        <p:txBody>
          <a:bodyPr>
            <a:normAutofit/>
          </a:bodyPr>
          <a:lstStyle/>
          <a:p>
            <a:r>
              <a:rPr lang="en-US" u="sng" dirty="0"/>
              <a:t>Create Define-XML process</a:t>
            </a:r>
            <a:br>
              <a:rPr lang="en-US" dirty="0"/>
            </a:br>
            <a:endParaRPr lang="en-US" dirty="0"/>
          </a:p>
        </p:txBody>
      </p:sp>
      <p:sp>
        <p:nvSpPr>
          <p:cNvPr id="2" name="TextBox 1">
            <a:extLst>
              <a:ext uri="{FF2B5EF4-FFF2-40B4-BE49-F238E27FC236}">
                <a16:creationId xmlns:a16="http://schemas.microsoft.com/office/drawing/2014/main" id="{535B3CD2-D8D4-D74F-AB82-9922C87D36BC}"/>
              </a:ext>
            </a:extLst>
          </p:cNvPr>
          <p:cNvSpPr txBox="1"/>
          <p:nvPr/>
        </p:nvSpPr>
        <p:spPr>
          <a:xfrm>
            <a:off x="158129" y="4778256"/>
            <a:ext cx="4781386" cy="246221"/>
          </a:xfrm>
          <a:prstGeom prst="rect">
            <a:avLst/>
          </a:prstGeom>
          <a:noFill/>
        </p:spPr>
        <p:txBody>
          <a:bodyPr wrap="square" rtlCol="0">
            <a:spAutoFit/>
          </a:bodyPr>
          <a:lstStyle/>
          <a:p>
            <a:r>
              <a:rPr lang="en-US" sz="1000" dirty="0"/>
              <a:t>*) Add lengths, origins, NSV metadata from a spreadsheet</a:t>
            </a:r>
          </a:p>
        </p:txBody>
      </p:sp>
    </p:spTree>
    <p:extLst>
      <p:ext uri="{BB962C8B-B14F-4D97-AF65-F5344CB8AC3E}">
        <p14:creationId xmlns:p14="http://schemas.microsoft.com/office/powerpoint/2010/main" val="3051067985"/>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5" grpId="0">
        <p:bldAsOne/>
      </p:bldGraphic>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a:xfrm>
            <a:off x="800100" y="242276"/>
            <a:ext cx="7886700" cy="994172"/>
          </a:xfrm>
        </p:spPr>
        <p:txBody>
          <a:bodyPr>
            <a:normAutofit/>
          </a:bodyPr>
          <a:lstStyle/>
          <a:p>
            <a:r>
              <a:rPr lang="en-US" sz="1800" dirty="0"/>
              <a:t>Define-XML v2.1 document with SDTM Dataset Specialization:</a:t>
            </a:r>
            <a:br>
              <a:rPr lang="en-US" sz="1800" dirty="0"/>
            </a:br>
            <a:r>
              <a:rPr lang="en-US" sz="1800" dirty="0"/>
              <a:t>- Value Level Metadata and </a:t>
            </a:r>
            <a:br>
              <a:rPr lang="en-US" sz="1800" dirty="0"/>
            </a:br>
            <a:r>
              <a:rPr lang="en-US" sz="1800" dirty="0"/>
              <a:t>- Controlled Terminology metadata for the RS, TR, and TU domains </a:t>
            </a:r>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22</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7" name="Picture 6">
            <a:extLst>
              <a:ext uri="{FF2B5EF4-FFF2-40B4-BE49-F238E27FC236}">
                <a16:creationId xmlns:a16="http://schemas.microsoft.com/office/drawing/2014/main" id="{7A36EEB7-0091-E53E-3E96-68082FD83A76}"/>
              </a:ext>
            </a:extLst>
          </p:cNvPr>
          <p:cNvPicPr>
            <a:picLocks noChangeAspect="1"/>
          </p:cNvPicPr>
          <p:nvPr/>
        </p:nvPicPr>
        <p:blipFill>
          <a:blip r:embed="rId2"/>
          <a:stretch>
            <a:fillRect/>
          </a:stretch>
        </p:blipFill>
        <p:spPr>
          <a:xfrm>
            <a:off x="1101209" y="1305090"/>
            <a:ext cx="7128391" cy="3400579"/>
          </a:xfrm>
          <a:prstGeom prst="rect">
            <a:avLst/>
          </a:prstGeom>
        </p:spPr>
      </p:pic>
    </p:spTree>
    <p:extLst>
      <p:ext uri="{BB962C8B-B14F-4D97-AF65-F5344CB8AC3E}">
        <p14:creationId xmlns:p14="http://schemas.microsoft.com/office/powerpoint/2010/main" val="187666287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a:xfrm>
            <a:off x="800100" y="242276"/>
            <a:ext cx="7886700" cy="994172"/>
          </a:xfrm>
        </p:spPr>
        <p:txBody>
          <a:bodyPr>
            <a:normAutofit/>
          </a:bodyPr>
          <a:lstStyle/>
          <a:p>
            <a:r>
              <a:rPr lang="en-US" sz="1800" dirty="0"/>
              <a:t>Define-XML v2.1 document with SDTM Dataset Specialization:</a:t>
            </a:r>
            <a:br>
              <a:rPr lang="en-US" sz="1800" dirty="0"/>
            </a:br>
            <a:r>
              <a:rPr lang="en-US" sz="1800" dirty="0"/>
              <a:t>- Value Level Metadata and </a:t>
            </a:r>
            <a:br>
              <a:rPr lang="en-US" sz="1800" dirty="0"/>
            </a:br>
            <a:r>
              <a:rPr lang="en-US" sz="1800" dirty="0"/>
              <a:t>- Controlled Terminology metadata for the RS, TR, and TU domains </a:t>
            </a:r>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23</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7" name="Picture 6">
            <a:extLst>
              <a:ext uri="{FF2B5EF4-FFF2-40B4-BE49-F238E27FC236}">
                <a16:creationId xmlns:a16="http://schemas.microsoft.com/office/drawing/2014/main" id="{9520B61A-B5AF-871F-78BA-1BB91077EFC9}"/>
              </a:ext>
            </a:extLst>
          </p:cNvPr>
          <p:cNvPicPr>
            <a:picLocks noChangeAspect="1"/>
          </p:cNvPicPr>
          <p:nvPr/>
        </p:nvPicPr>
        <p:blipFill>
          <a:blip r:embed="rId2"/>
          <a:stretch>
            <a:fillRect/>
          </a:stretch>
        </p:blipFill>
        <p:spPr>
          <a:xfrm>
            <a:off x="0" y="1304416"/>
            <a:ext cx="9144000" cy="3839084"/>
          </a:xfrm>
          <a:prstGeom prst="rect">
            <a:avLst/>
          </a:prstGeom>
        </p:spPr>
      </p:pic>
    </p:spTree>
    <p:extLst>
      <p:ext uri="{BB962C8B-B14F-4D97-AF65-F5344CB8AC3E}">
        <p14:creationId xmlns:p14="http://schemas.microsoft.com/office/powerpoint/2010/main" val="3954488079"/>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a:xfrm>
            <a:off x="800100" y="242276"/>
            <a:ext cx="7886700" cy="994172"/>
          </a:xfrm>
        </p:spPr>
        <p:txBody>
          <a:bodyPr>
            <a:normAutofit/>
          </a:bodyPr>
          <a:lstStyle/>
          <a:p>
            <a:r>
              <a:rPr lang="en-US" sz="1800" dirty="0"/>
              <a:t>Define-XML v2.1 document with SDTM Dataset Specialization:</a:t>
            </a:r>
            <a:br>
              <a:rPr lang="en-US" sz="1800" dirty="0"/>
            </a:br>
            <a:r>
              <a:rPr lang="en-US" sz="1800" dirty="0"/>
              <a:t>- Value Level Metadata and </a:t>
            </a:r>
            <a:br>
              <a:rPr lang="en-US" sz="1800" dirty="0"/>
            </a:br>
            <a:r>
              <a:rPr lang="en-US" sz="1800" dirty="0"/>
              <a:t>- Controlled Terminology metadata for the RS, TR, and TU domains </a:t>
            </a:r>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24</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7" name="Picture 6">
            <a:extLst>
              <a:ext uri="{FF2B5EF4-FFF2-40B4-BE49-F238E27FC236}">
                <a16:creationId xmlns:a16="http://schemas.microsoft.com/office/drawing/2014/main" id="{9F1BD8FF-40E5-5DFD-0703-1CAD90E48C91}"/>
              </a:ext>
            </a:extLst>
          </p:cNvPr>
          <p:cNvPicPr>
            <a:picLocks noChangeAspect="1"/>
          </p:cNvPicPr>
          <p:nvPr/>
        </p:nvPicPr>
        <p:blipFill>
          <a:blip r:embed="rId2"/>
          <a:stretch>
            <a:fillRect/>
          </a:stretch>
        </p:blipFill>
        <p:spPr>
          <a:xfrm>
            <a:off x="0" y="1294915"/>
            <a:ext cx="9144000" cy="3746192"/>
          </a:xfrm>
          <a:prstGeom prst="rect">
            <a:avLst/>
          </a:prstGeom>
        </p:spPr>
      </p:pic>
    </p:spTree>
    <p:extLst>
      <p:ext uri="{BB962C8B-B14F-4D97-AF65-F5344CB8AC3E}">
        <p14:creationId xmlns:p14="http://schemas.microsoft.com/office/powerpoint/2010/main" val="243809926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a:xfrm>
            <a:off x="800100" y="242276"/>
            <a:ext cx="7886700" cy="994172"/>
          </a:xfrm>
        </p:spPr>
        <p:txBody>
          <a:bodyPr>
            <a:normAutofit/>
          </a:bodyPr>
          <a:lstStyle/>
          <a:p>
            <a:r>
              <a:rPr lang="en-US" sz="1800" dirty="0"/>
              <a:t>Define-XML v2.1 document with SDTM Dataset Specialization:</a:t>
            </a:r>
            <a:br>
              <a:rPr lang="en-US" sz="1800" dirty="0"/>
            </a:br>
            <a:r>
              <a:rPr lang="en-US" sz="1800" dirty="0"/>
              <a:t>- Value Level Metadata and </a:t>
            </a:r>
            <a:br>
              <a:rPr lang="en-US" sz="1800" dirty="0"/>
            </a:br>
            <a:r>
              <a:rPr lang="en-US" sz="1800" dirty="0"/>
              <a:t>- Controlled Terminology metadata for the RS, TR, and TU domains </a:t>
            </a:r>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25</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7" name="Picture 6">
            <a:extLst>
              <a:ext uri="{FF2B5EF4-FFF2-40B4-BE49-F238E27FC236}">
                <a16:creationId xmlns:a16="http://schemas.microsoft.com/office/drawing/2014/main" id="{E44603E5-815D-C170-64C8-1E8BE03E2268}"/>
              </a:ext>
            </a:extLst>
          </p:cNvPr>
          <p:cNvPicPr>
            <a:picLocks noChangeAspect="1"/>
          </p:cNvPicPr>
          <p:nvPr/>
        </p:nvPicPr>
        <p:blipFill>
          <a:blip r:embed="rId2"/>
          <a:stretch>
            <a:fillRect/>
          </a:stretch>
        </p:blipFill>
        <p:spPr>
          <a:xfrm>
            <a:off x="659219" y="1231096"/>
            <a:ext cx="7357730" cy="3912404"/>
          </a:xfrm>
          <a:prstGeom prst="rect">
            <a:avLst/>
          </a:prstGeom>
        </p:spPr>
      </p:pic>
    </p:spTree>
    <p:extLst>
      <p:ext uri="{BB962C8B-B14F-4D97-AF65-F5344CB8AC3E}">
        <p14:creationId xmlns:p14="http://schemas.microsoft.com/office/powerpoint/2010/main" val="3251654555"/>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Conclusion</a:t>
            </a:r>
          </a:p>
        </p:txBody>
      </p:sp>
      <p:sp>
        <p:nvSpPr>
          <p:cNvPr id="3" name="Content Placeholder 2">
            <a:extLst>
              <a:ext uri="{FF2B5EF4-FFF2-40B4-BE49-F238E27FC236}">
                <a16:creationId xmlns:a16="http://schemas.microsoft.com/office/drawing/2014/main" id="{92C80A91-8A58-D34B-9C3A-DBCC37353BA0}"/>
              </a:ext>
            </a:extLst>
          </p:cNvPr>
          <p:cNvSpPr>
            <a:spLocks noGrp="1"/>
          </p:cNvSpPr>
          <p:nvPr>
            <p:ph idx="1"/>
          </p:nvPr>
        </p:nvSpPr>
        <p:spPr/>
        <p:txBody>
          <a:bodyPr>
            <a:normAutofit/>
          </a:bodyPr>
          <a:lstStyle/>
          <a:p>
            <a:pPr marL="290513" indent="-285750"/>
            <a:r>
              <a:rPr lang="en-US" sz="1800" dirty="0">
                <a:effectLst/>
                <a:latin typeface="Arial" panose="020B0604020202020204" pitchFamily="34" charset="0"/>
                <a:ea typeface="Times New Roman" panose="02020603050405020304" pitchFamily="18" charset="0"/>
                <a:cs typeface="Times New Roman" panose="02020603050405020304" pitchFamily="18" charset="0"/>
              </a:rPr>
              <a:t>SDTM Dataset Specializations can be represented as Value Level Metadata definitions in Define-XML v2.1. </a:t>
            </a:r>
          </a:p>
          <a:p>
            <a:pPr marL="290513" indent="-285750"/>
            <a:r>
              <a:rPr lang="en-US" sz="1800" dirty="0">
                <a:effectLst/>
                <a:latin typeface="Arial" panose="020B0604020202020204" pitchFamily="34" charset="0"/>
                <a:ea typeface="Times New Roman" panose="02020603050405020304" pitchFamily="18" charset="0"/>
                <a:cs typeface="Times New Roman" panose="02020603050405020304" pitchFamily="18" charset="0"/>
              </a:rPr>
              <a:t>These definitions contain detailed metadata, including Controlled Terminology subsets. </a:t>
            </a:r>
          </a:p>
          <a:p>
            <a:pPr marL="290513" indent="-285750"/>
            <a:r>
              <a:rPr lang="en-US" sz="1800" dirty="0">
                <a:effectLst/>
                <a:latin typeface="Arial" panose="020B0604020202020204" pitchFamily="34" charset="0"/>
                <a:ea typeface="Times New Roman" panose="02020603050405020304" pitchFamily="18" charset="0"/>
                <a:cs typeface="Times New Roman" panose="02020603050405020304" pitchFamily="18" charset="0"/>
              </a:rPr>
              <a:t>The SDTM Dataset Specializations can be considered pre-configured building blocks, from which end-users can select and configure to build Define-XML Value Level Metadata</a:t>
            </a:r>
          </a:p>
          <a:p>
            <a:pPr marL="290513" indent="-285750"/>
            <a:r>
              <a:rPr lang="en-US" sz="1800" dirty="0">
                <a:effectLst/>
                <a:latin typeface="Arial" panose="020B0604020202020204" pitchFamily="34" charset="0"/>
                <a:ea typeface="Times New Roman" panose="02020603050405020304" pitchFamily="18" charset="0"/>
                <a:cs typeface="Times New Roman" panose="02020603050405020304" pitchFamily="18" charset="0"/>
              </a:rPr>
              <a:t>SDTM dataset specializations are ready to be used as building blocks for Define-XML. </a:t>
            </a:r>
          </a:p>
          <a:p>
            <a:pPr marL="290513" indent="-285750"/>
            <a:r>
              <a:rPr lang="en-US" sz="1800" dirty="0">
                <a:effectLst/>
                <a:latin typeface="Arial" panose="020B0604020202020204" pitchFamily="34" charset="0"/>
                <a:ea typeface="Times New Roman" panose="02020603050405020304" pitchFamily="18" charset="0"/>
                <a:cs typeface="Times New Roman" panose="02020603050405020304" pitchFamily="18" charset="0"/>
              </a:rPr>
              <a:t>This provides immediate benefits to SDTM programmers and opens the door to efficient programming and automation</a:t>
            </a:r>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26</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spTree>
    <p:extLst>
      <p:ext uri="{BB962C8B-B14F-4D97-AF65-F5344CB8AC3E}">
        <p14:creationId xmlns:p14="http://schemas.microsoft.com/office/powerpoint/2010/main" val="930015667"/>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F13CB-17C5-EB4A-9295-BD64097E7816}"/>
              </a:ext>
            </a:extLst>
          </p:cNvPr>
          <p:cNvSpPr>
            <a:spLocks noGrp="1"/>
          </p:cNvSpPr>
          <p:nvPr>
            <p:ph type="title"/>
          </p:nvPr>
        </p:nvSpPr>
        <p:spPr/>
        <p:txBody>
          <a:bodyPr/>
          <a:lstStyle/>
          <a:p>
            <a:r>
              <a:rPr lang="en-US" dirty="0"/>
              <a:t>Retrieval of Biomedical Concepts</a:t>
            </a:r>
            <a:br>
              <a:rPr lang="en-US" dirty="0"/>
            </a:br>
            <a:r>
              <a:rPr lang="en-US" dirty="0"/>
              <a:t>and SDTM Dataset Specializations</a:t>
            </a:r>
          </a:p>
        </p:txBody>
      </p:sp>
      <p:sp>
        <p:nvSpPr>
          <p:cNvPr id="3" name="Content Placeholder 2">
            <a:extLst>
              <a:ext uri="{FF2B5EF4-FFF2-40B4-BE49-F238E27FC236}">
                <a16:creationId xmlns:a16="http://schemas.microsoft.com/office/drawing/2014/main" id="{5DB09AA2-6222-4A4C-9657-9B64F4AD68C2}"/>
              </a:ext>
            </a:extLst>
          </p:cNvPr>
          <p:cNvSpPr>
            <a:spLocks noGrp="1"/>
          </p:cNvSpPr>
          <p:nvPr>
            <p:ph idx="1"/>
          </p:nvPr>
        </p:nvSpPr>
        <p:spPr/>
        <p:txBody>
          <a:bodyPr/>
          <a:lstStyle/>
          <a:p>
            <a:r>
              <a:rPr lang="en-US" dirty="0"/>
              <a:t>Using CDISC Library APIs</a:t>
            </a:r>
          </a:p>
          <a:p>
            <a:endParaRPr lang="en-US" dirty="0"/>
          </a:p>
        </p:txBody>
      </p:sp>
    </p:spTree>
    <p:extLst>
      <p:ext uri="{BB962C8B-B14F-4D97-AF65-F5344CB8AC3E}">
        <p14:creationId xmlns:p14="http://schemas.microsoft.com/office/powerpoint/2010/main" val="3474074649"/>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cs typeface="Arial"/>
              </a:rPr>
              <a:t>API Endpoints in CDISC Library</a:t>
            </a:r>
            <a:endParaRPr lang="en-US" dirty="0"/>
          </a:p>
        </p:txBody>
      </p:sp>
      <p:sp>
        <p:nvSpPr>
          <p:cNvPr id="4" name="Content Placeholder 3">
            <a:extLst>
              <a:ext uri="{FF2B5EF4-FFF2-40B4-BE49-F238E27FC236}">
                <a16:creationId xmlns:a16="http://schemas.microsoft.com/office/drawing/2014/main" id="{BB62E920-B700-6F12-E6A4-1809632971F4}"/>
              </a:ext>
            </a:extLst>
          </p:cNvPr>
          <p:cNvSpPr>
            <a:spLocks noGrp="1"/>
          </p:cNvSpPr>
          <p:nvPr>
            <p:ph idx="1"/>
          </p:nvPr>
        </p:nvSpPr>
        <p:spPr>
          <a:xfrm>
            <a:off x="645042" y="905687"/>
            <a:ext cx="8041758" cy="3521473"/>
          </a:xfrm>
        </p:spPr>
        <p:txBody>
          <a:bodyPr/>
          <a:lstStyle/>
          <a:p>
            <a:r>
              <a:rPr lang="en-US" dirty="0"/>
              <a:t>Biomedical Concepts and SDTM Specialization are published in packages</a:t>
            </a:r>
          </a:p>
          <a:p>
            <a:r>
              <a:rPr lang="en-US" dirty="0"/>
              <a:t>Packages have </a:t>
            </a:r>
            <a:r>
              <a:rPr lang="en-US" b="1" dirty="0"/>
              <a:t>new content </a:t>
            </a:r>
            <a:r>
              <a:rPr lang="en-US" dirty="0"/>
              <a:t>and </a:t>
            </a:r>
            <a:r>
              <a:rPr lang="en-US" b="1" dirty="0"/>
              <a:t>updates to existing content</a:t>
            </a:r>
          </a:p>
          <a:p>
            <a:r>
              <a:rPr lang="en-US" dirty="0"/>
              <a:t>Not cumulative!</a:t>
            </a:r>
          </a:p>
          <a:p>
            <a:pPr marL="0" indent="0">
              <a:buNone/>
            </a:pPr>
            <a:endParaRPr lang="en-US" sz="1600" dirty="0">
              <a:solidFill>
                <a:srgbClr val="0070C0"/>
              </a:solidFill>
            </a:endParaRPr>
          </a:p>
          <a:p>
            <a:pPr marL="0" indent="0">
              <a:buNone/>
            </a:pPr>
            <a:r>
              <a:rPr lang="en-US" sz="1600" dirty="0">
                <a:solidFill>
                  <a:srgbClr val="0070C0"/>
                </a:solidFill>
              </a:rPr>
              <a:t>2022-10-26</a:t>
            </a:r>
          </a:p>
          <a:p>
            <a:pPr marL="0" indent="0">
              <a:buNone/>
            </a:pPr>
            <a:r>
              <a:rPr lang="en-US" sz="1600" dirty="0">
                <a:solidFill>
                  <a:srgbClr val="0070C0"/>
                </a:solidFill>
              </a:rPr>
              <a:t>2023-02-13</a:t>
            </a:r>
          </a:p>
          <a:p>
            <a:pPr marL="0" indent="0">
              <a:buNone/>
            </a:pPr>
            <a:r>
              <a:rPr lang="en-US" sz="1600" dirty="0">
                <a:solidFill>
                  <a:srgbClr val="0070C0"/>
                </a:solidFill>
              </a:rPr>
              <a:t>2023-03-31</a:t>
            </a:r>
          </a:p>
          <a:p>
            <a:pPr marL="0" indent="0">
              <a:buNone/>
            </a:pPr>
            <a:r>
              <a:rPr lang="en-US" sz="1600" dirty="0">
                <a:solidFill>
                  <a:srgbClr val="0070C0"/>
                </a:solidFill>
              </a:rPr>
              <a:t>2023-07-06</a:t>
            </a:r>
          </a:p>
          <a:p>
            <a:pPr marL="0" indent="0">
              <a:buNone/>
            </a:pPr>
            <a:r>
              <a:rPr lang="en-US" sz="1600" dirty="0">
                <a:solidFill>
                  <a:srgbClr val="0070C0"/>
                </a:solidFill>
              </a:rPr>
              <a:t>2023-10-03</a:t>
            </a:r>
            <a:br>
              <a:rPr lang="en-US" dirty="0"/>
            </a:br>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28</a:t>
            </a:fld>
            <a:endParaRPr lang="en-US"/>
          </a:p>
        </p:txBody>
      </p:sp>
      <p:sp>
        <p:nvSpPr>
          <p:cNvPr id="5" name="Footer Placeholder 4"/>
          <p:cNvSpPr>
            <a:spLocks noGrp="1"/>
          </p:cNvSpPr>
          <p:nvPr>
            <p:ph type="ftr" sz="quarter" idx="3"/>
          </p:nvPr>
        </p:nvSpPr>
        <p:spPr>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8" name="Picture 7">
            <a:extLst>
              <a:ext uri="{FF2B5EF4-FFF2-40B4-BE49-F238E27FC236}">
                <a16:creationId xmlns:a16="http://schemas.microsoft.com/office/drawing/2014/main" id="{17560BF8-5D2C-2245-B73B-17AE100F0F95}"/>
              </a:ext>
            </a:extLst>
          </p:cNvPr>
          <p:cNvPicPr>
            <a:picLocks noChangeAspect="1"/>
          </p:cNvPicPr>
          <p:nvPr/>
        </p:nvPicPr>
        <p:blipFill>
          <a:blip r:embed="rId2"/>
          <a:stretch>
            <a:fillRect/>
          </a:stretch>
        </p:blipFill>
        <p:spPr>
          <a:xfrm>
            <a:off x="2114145" y="2165238"/>
            <a:ext cx="7029855" cy="2847091"/>
          </a:xfrm>
          <a:prstGeom prst="rect">
            <a:avLst/>
          </a:prstGeom>
        </p:spPr>
      </p:pic>
    </p:spTree>
    <p:extLst>
      <p:ext uri="{BB962C8B-B14F-4D97-AF65-F5344CB8AC3E}">
        <p14:creationId xmlns:p14="http://schemas.microsoft.com/office/powerpoint/2010/main" val="224647792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cs typeface="Arial"/>
              </a:rPr>
              <a:t>API Endpoints in CDISC Library</a:t>
            </a:r>
            <a:endParaRPr lang="en-US" dirty="0"/>
          </a:p>
        </p:txBody>
      </p:sp>
      <p:sp>
        <p:nvSpPr>
          <p:cNvPr id="4" name="Content Placeholder 3">
            <a:extLst>
              <a:ext uri="{FF2B5EF4-FFF2-40B4-BE49-F238E27FC236}">
                <a16:creationId xmlns:a16="http://schemas.microsoft.com/office/drawing/2014/main" id="{BB62E920-B700-6F12-E6A4-1809632971F4}"/>
              </a:ext>
            </a:extLst>
          </p:cNvPr>
          <p:cNvSpPr>
            <a:spLocks noGrp="1"/>
          </p:cNvSpPr>
          <p:nvPr>
            <p:ph idx="1"/>
          </p:nvPr>
        </p:nvSpPr>
        <p:spPr>
          <a:xfrm>
            <a:off x="800100" y="905687"/>
            <a:ext cx="7886700" cy="3521473"/>
          </a:xfrm>
        </p:spPr>
        <p:txBody>
          <a:bodyPr/>
          <a:lstStyle/>
          <a:p>
            <a:r>
              <a:rPr lang="en-US" dirty="0"/>
              <a:t>Biomedical Concepts and SDTM Specialization can now also be requested through the API (</a:t>
            </a:r>
            <a:r>
              <a:rPr lang="en-US" b="1" dirty="0"/>
              <a:t>v2 only</a:t>
            </a:r>
            <a:r>
              <a:rPr lang="en-US" dirty="0"/>
              <a:t>) with all the </a:t>
            </a:r>
            <a:r>
              <a:rPr lang="en-US" b="1" dirty="0"/>
              <a:t>latest versions </a:t>
            </a:r>
          </a:p>
          <a:p>
            <a:pPr marL="0" indent="0">
              <a:buNone/>
            </a:pPr>
            <a:br>
              <a:rPr lang="en-US" dirty="0"/>
            </a:br>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29</a:t>
            </a:fld>
            <a:endParaRPr lang="en-US"/>
          </a:p>
        </p:txBody>
      </p:sp>
      <p:sp>
        <p:nvSpPr>
          <p:cNvPr id="5" name="Footer Placeholder 4"/>
          <p:cNvSpPr>
            <a:spLocks noGrp="1"/>
          </p:cNvSpPr>
          <p:nvPr>
            <p:ph type="ftr" sz="quarter" idx="3"/>
          </p:nvPr>
        </p:nvSpPr>
        <p:spPr>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7" name="Picture 6">
            <a:extLst>
              <a:ext uri="{FF2B5EF4-FFF2-40B4-BE49-F238E27FC236}">
                <a16:creationId xmlns:a16="http://schemas.microsoft.com/office/drawing/2014/main" id="{0E7521B4-254B-FD80-D3EE-A25545736E06}"/>
              </a:ext>
            </a:extLst>
          </p:cNvPr>
          <p:cNvPicPr>
            <a:picLocks noChangeAspect="1"/>
          </p:cNvPicPr>
          <p:nvPr/>
        </p:nvPicPr>
        <p:blipFill>
          <a:blip r:embed="rId2"/>
          <a:stretch>
            <a:fillRect/>
          </a:stretch>
        </p:blipFill>
        <p:spPr>
          <a:xfrm>
            <a:off x="676778" y="1508215"/>
            <a:ext cx="7579837" cy="2324484"/>
          </a:xfrm>
          <a:prstGeom prst="rect">
            <a:avLst/>
          </a:prstGeom>
        </p:spPr>
      </p:pic>
    </p:spTree>
    <p:extLst>
      <p:ext uri="{BB962C8B-B14F-4D97-AF65-F5344CB8AC3E}">
        <p14:creationId xmlns:p14="http://schemas.microsoft.com/office/powerpoint/2010/main" val="395256254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Disclaimer and Disclosures</a:t>
            </a:r>
          </a:p>
        </p:txBody>
      </p:sp>
      <p:sp>
        <p:nvSpPr>
          <p:cNvPr id="3" name="Content Placeholder 2"/>
          <p:cNvSpPr>
            <a:spLocks noGrp="1"/>
          </p:cNvSpPr>
          <p:nvPr>
            <p:ph idx="1"/>
          </p:nvPr>
        </p:nvSpPr>
        <p:spPr>
          <a:xfrm>
            <a:off x="800100" y="1111250"/>
            <a:ext cx="7886700" cy="1564217"/>
          </a:xfrm>
        </p:spPr>
        <p:txBody>
          <a:bodyPr>
            <a:normAutofit/>
          </a:bodyPr>
          <a:lstStyle/>
          <a:p>
            <a:endParaRPr lang="en-US" i="1" dirty="0"/>
          </a:p>
          <a:p>
            <a:r>
              <a:rPr lang="en-US" i="1" dirty="0"/>
              <a:t>The views and opinions expressed in this presentation are those of the author(s) and do not necessarily reflect the official policy or position of CDISC.</a:t>
            </a:r>
            <a:endParaRPr lang="en-US" dirty="0"/>
          </a:p>
          <a:p>
            <a:pPr marL="0" indent="0">
              <a:buNone/>
            </a:pPr>
            <a:endParaRPr lang="en-US" dirty="0"/>
          </a:p>
        </p:txBody>
      </p:sp>
      <p:sp>
        <p:nvSpPr>
          <p:cNvPr id="6" name="Slide Number Placeholder 5"/>
          <p:cNvSpPr>
            <a:spLocks noGrp="1"/>
          </p:cNvSpPr>
          <p:nvPr>
            <p:ph type="sldNum" sz="quarter" idx="12"/>
          </p:nvPr>
        </p:nvSpPr>
        <p:spPr/>
        <p:txBody>
          <a:bodyPr/>
          <a:lstStyle/>
          <a:p>
            <a:fld id="{EB4FF9C4-EEBF-D24D-8A4E-C0B9CCE3F975}" type="slidenum">
              <a:rPr lang="en-US" smtClean="0"/>
              <a:t>3</a:t>
            </a:fld>
            <a:endParaRPr lang="en-US"/>
          </a:p>
        </p:txBody>
      </p:sp>
      <p:sp>
        <p:nvSpPr>
          <p:cNvPr id="8" name="Content Placeholder 2"/>
          <p:cNvSpPr txBox="1">
            <a:spLocks/>
          </p:cNvSpPr>
          <p:nvPr/>
        </p:nvSpPr>
        <p:spPr>
          <a:xfrm>
            <a:off x="800100" y="2590800"/>
            <a:ext cx="7886700" cy="1647985"/>
          </a:xfrm>
          <a:prstGeom prst="rect">
            <a:avLst/>
          </a:prstGeom>
        </p:spPr>
        <p:txBody>
          <a:bodyPr vert="horz" lIns="0" tIns="0" rIns="0" bIns="0" rtlCol="0" anchor="t">
            <a:normAutofit/>
          </a:bodyPr>
          <a:lstStyle>
            <a:lvl1pPr marL="171450" indent="-171450" algn="l" defTabSz="685800" rtl="0" eaLnBrk="1" latinLnBrk="0" hangingPunct="1">
              <a:lnSpc>
                <a:spcPct val="90000"/>
              </a:lnSpc>
              <a:spcBef>
                <a:spcPts val="750"/>
              </a:spcBef>
              <a:buFont typeface="Arial" panose="020B0604020202020204" pitchFamily="34" charset="0"/>
              <a:buChar char="•"/>
              <a:defRPr sz="1800" kern="1200">
                <a:solidFill>
                  <a:schemeClr val="tx1"/>
                </a:solidFill>
                <a:latin typeface="+mn-lt"/>
                <a:ea typeface="+mn-ea"/>
                <a:cs typeface="+mn-cs"/>
              </a:defRPr>
            </a:lvl1pPr>
            <a:lvl2pPr marL="514350" indent="-171450" algn="l" defTabSz="685800" rtl="0" eaLnBrk="1" latinLnBrk="0" hangingPunct="1">
              <a:lnSpc>
                <a:spcPct val="90000"/>
              </a:lnSpc>
              <a:spcBef>
                <a:spcPts val="375"/>
              </a:spcBef>
              <a:buFont typeface="Arial" panose="020B0604020202020204" pitchFamily="34" charset="0"/>
              <a:buChar char="•"/>
              <a:defRPr sz="1400" kern="1200">
                <a:solidFill>
                  <a:schemeClr val="tx1"/>
                </a:solidFill>
                <a:latin typeface="+mn-lt"/>
                <a:ea typeface="+mn-ea"/>
                <a:cs typeface="+mn-cs"/>
              </a:defRPr>
            </a:lvl2pPr>
            <a:lvl3pPr marL="857250" indent="-171450" algn="l" defTabSz="685800" rtl="0" eaLnBrk="1" latinLnBrk="0" hangingPunct="1">
              <a:lnSpc>
                <a:spcPct val="90000"/>
              </a:lnSpc>
              <a:spcBef>
                <a:spcPts val="375"/>
              </a:spcBef>
              <a:buFont typeface="Arial" panose="020B0604020202020204" pitchFamily="34" charset="0"/>
              <a:buChar char="•"/>
              <a:defRPr sz="1200" kern="1200">
                <a:solidFill>
                  <a:schemeClr val="tx1"/>
                </a:solidFill>
                <a:latin typeface="+mn-lt"/>
                <a:ea typeface="+mn-ea"/>
                <a:cs typeface="+mn-cs"/>
              </a:defRPr>
            </a:lvl3pPr>
            <a:lvl4pPr marL="12001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mn-lt"/>
                <a:ea typeface="+mn-ea"/>
                <a:cs typeface="+mn-cs"/>
              </a:defRPr>
            </a:lvl4pPr>
            <a:lvl5pPr marL="1543050" indent="-171450" algn="l" defTabSz="685800" rtl="0" eaLnBrk="1" latinLnBrk="0" hangingPunct="1">
              <a:lnSpc>
                <a:spcPct val="90000"/>
              </a:lnSpc>
              <a:spcBef>
                <a:spcPts val="375"/>
              </a:spcBef>
              <a:buFont typeface="Arial" panose="020B0604020202020204" pitchFamily="34" charset="0"/>
              <a:buChar char="•"/>
              <a:defRPr sz="1100" kern="1200">
                <a:solidFill>
                  <a:schemeClr val="tx1"/>
                </a:solidFill>
                <a:latin typeface="+mn-lt"/>
                <a:ea typeface="+mn-ea"/>
                <a:cs typeface="+mn-cs"/>
              </a:defRPr>
            </a:lvl5pPr>
            <a:lvl6pPr marL="18859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6pPr>
            <a:lvl7pPr marL="22288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7pPr>
            <a:lvl8pPr marL="25717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8pPr>
            <a:lvl9pPr marL="2914650" indent="-171450" algn="l" defTabSz="685800" rtl="0" eaLnBrk="1" latinLnBrk="0" hangingPunct="1">
              <a:lnSpc>
                <a:spcPct val="90000"/>
              </a:lnSpc>
              <a:spcBef>
                <a:spcPts val="375"/>
              </a:spcBef>
              <a:buFont typeface="Arial" panose="020B0604020202020204" pitchFamily="34" charset="0"/>
              <a:buChar char="•"/>
              <a:defRPr sz="1350" kern="1200">
                <a:solidFill>
                  <a:schemeClr val="tx1"/>
                </a:solidFill>
                <a:latin typeface="+mn-lt"/>
                <a:ea typeface="+mn-ea"/>
                <a:cs typeface="+mn-cs"/>
              </a:defRPr>
            </a:lvl9pPr>
          </a:lstStyle>
          <a:p>
            <a:endParaRPr lang="en-US" i="1" dirty="0">
              <a:solidFill>
                <a:schemeClr val="bg1">
                  <a:lumMod val="85000"/>
                </a:schemeClr>
              </a:solidFill>
              <a:cs typeface="Arial"/>
            </a:endParaRPr>
          </a:p>
          <a:p>
            <a:pPr marL="0" indent="0">
              <a:buFont typeface="Arial" panose="020B0604020202020204" pitchFamily="34" charset="0"/>
              <a:buNone/>
            </a:pPr>
            <a:endParaRPr lang="en-US" dirty="0"/>
          </a:p>
        </p:txBody>
      </p:sp>
      <p:sp>
        <p:nvSpPr>
          <p:cNvPr id="9"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Tree>
    <p:extLst>
      <p:ext uri="{BB962C8B-B14F-4D97-AF65-F5344CB8AC3E}">
        <p14:creationId xmlns:p14="http://schemas.microsoft.com/office/powerpoint/2010/main" val="372528424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cs typeface="Arial"/>
              </a:rPr>
              <a:t>API Endpoints in CDISC Library</a:t>
            </a:r>
            <a:endParaRPr lang="en-US" dirty="0"/>
          </a:p>
        </p:txBody>
      </p:sp>
      <p:sp>
        <p:nvSpPr>
          <p:cNvPr id="4" name="Content Placeholder 3">
            <a:extLst>
              <a:ext uri="{FF2B5EF4-FFF2-40B4-BE49-F238E27FC236}">
                <a16:creationId xmlns:a16="http://schemas.microsoft.com/office/drawing/2014/main" id="{BB62E920-B700-6F12-E6A4-1809632971F4}"/>
              </a:ext>
            </a:extLst>
          </p:cNvPr>
          <p:cNvSpPr>
            <a:spLocks noGrp="1"/>
          </p:cNvSpPr>
          <p:nvPr>
            <p:ph idx="1"/>
          </p:nvPr>
        </p:nvSpPr>
        <p:spPr>
          <a:xfrm>
            <a:off x="800100" y="905687"/>
            <a:ext cx="7886700" cy="3521473"/>
          </a:xfrm>
        </p:spPr>
        <p:txBody>
          <a:bodyPr/>
          <a:lstStyle/>
          <a:p>
            <a:r>
              <a:rPr lang="en-US" dirty="0"/>
              <a:t>Biomedical Concepts and SDTM Specialization can now also be requested through the API (</a:t>
            </a:r>
            <a:r>
              <a:rPr lang="en-US" b="1" dirty="0"/>
              <a:t>v2 only</a:t>
            </a:r>
            <a:r>
              <a:rPr lang="en-US" dirty="0"/>
              <a:t>) with all the </a:t>
            </a:r>
            <a:r>
              <a:rPr lang="en-US" b="1" dirty="0"/>
              <a:t>latest versions </a:t>
            </a:r>
          </a:p>
          <a:p>
            <a:pPr marL="0" indent="0">
              <a:buNone/>
            </a:pPr>
            <a:br>
              <a:rPr lang="en-US" dirty="0"/>
            </a:br>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30</a:t>
            </a:fld>
            <a:endParaRPr lang="en-US"/>
          </a:p>
        </p:txBody>
      </p:sp>
      <p:sp>
        <p:nvSpPr>
          <p:cNvPr id="5" name="Footer Placeholder 4"/>
          <p:cNvSpPr>
            <a:spLocks noGrp="1"/>
          </p:cNvSpPr>
          <p:nvPr>
            <p:ph type="ftr" sz="quarter" idx="3"/>
          </p:nvPr>
        </p:nvSpPr>
        <p:spPr>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8" name="Picture 7">
            <a:extLst>
              <a:ext uri="{FF2B5EF4-FFF2-40B4-BE49-F238E27FC236}">
                <a16:creationId xmlns:a16="http://schemas.microsoft.com/office/drawing/2014/main" id="{CC6F130D-1C03-E324-0216-5B3EDCB9EF48}"/>
              </a:ext>
            </a:extLst>
          </p:cNvPr>
          <p:cNvPicPr>
            <a:picLocks noChangeAspect="1"/>
          </p:cNvPicPr>
          <p:nvPr/>
        </p:nvPicPr>
        <p:blipFill>
          <a:blip r:embed="rId2"/>
          <a:stretch>
            <a:fillRect/>
          </a:stretch>
        </p:blipFill>
        <p:spPr>
          <a:xfrm>
            <a:off x="522051" y="1508291"/>
            <a:ext cx="8229600" cy="3216938"/>
          </a:xfrm>
          <a:prstGeom prst="rect">
            <a:avLst/>
          </a:prstGeom>
        </p:spPr>
      </p:pic>
    </p:spTree>
    <p:extLst>
      <p:ext uri="{BB962C8B-B14F-4D97-AF65-F5344CB8AC3E}">
        <p14:creationId xmlns:p14="http://schemas.microsoft.com/office/powerpoint/2010/main" val="376696220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pPr algn="l"/>
            <a:r>
              <a:rPr lang="en-US" dirty="0">
                <a:solidFill>
                  <a:schemeClr val="tx1"/>
                </a:solidFill>
              </a:rPr>
              <a:t>API Requests in SAS</a:t>
            </a:r>
          </a:p>
        </p:txBody>
      </p:sp>
      <p:sp>
        <p:nvSpPr>
          <p:cNvPr id="3" name="Content Placeholder 2">
            <a:extLst>
              <a:ext uri="{FF2B5EF4-FFF2-40B4-BE49-F238E27FC236}">
                <a16:creationId xmlns:a16="http://schemas.microsoft.com/office/drawing/2014/main" id="{AA493945-F937-3614-30AD-CBED73E9F42B}"/>
              </a:ext>
            </a:extLst>
          </p:cNvPr>
          <p:cNvSpPr>
            <a:spLocks noGrp="1"/>
          </p:cNvSpPr>
          <p:nvPr>
            <p:ph sz="quarter" idx="11"/>
          </p:nvPr>
        </p:nvSpPr>
        <p:spPr>
          <a:xfrm>
            <a:off x="0" y="649224"/>
            <a:ext cx="8538308" cy="3642853"/>
          </a:xfrm>
        </p:spPr>
        <p:txBody>
          <a:bodyPr>
            <a:normAutofit/>
          </a:bodyPr>
          <a:lstStyle/>
          <a:p>
            <a:pPr marL="285750" marR="0" indent="0">
              <a:lnSpc>
                <a:spcPts val="1400"/>
              </a:lnSpc>
              <a:spcBef>
                <a:spcPts val="0"/>
              </a:spcBef>
              <a:spcAft>
                <a:spcPts val="0"/>
              </a:spcAft>
              <a:buNone/>
            </a:pP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%let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ApiKey</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=&lt;</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your_personal_api_key</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&gt;;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%let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baseURL</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=https://library.cdisc.org/api/cosmos/v2;</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filename</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json_out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temp</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b="1" dirty="0">
                <a:solidFill>
                  <a:srgbClr val="000080"/>
                </a:solidFill>
                <a:effectLst/>
                <a:latin typeface="Consolas" panose="020B0609020204030204" pitchFamily="49" charset="0"/>
                <a:ea typeface="Times New Roman" panose="02020603050405020304" pitchFamily="18" charset="0"/>
                <a:cs typeface="Courier New" panose="02070309020205020404" pitchFamily="49" charset="0"/>
              </a:rPr>
              <a:t>proc</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b="1" dirty="0">
                <a:solidFill>
                  <a:srgbClr val="000080"/>
                </a:solidFill>
                <a:effectLst/>
                <a:latin typeface="Consolas" panose="020B0609020204030204" pitchFamily="49" charset="0"/>
                <a:ea typeface="Times New Roman" panose="02020603050405020304" pitchFamily="18" charset="0"/>
                <a:cs typeface="Courier New" panose="02070309020205020404" pitchFamily="49" charset="0"/>
              </a:rPr>
              <a:t>http</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method</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 </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'GET'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err="1">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url</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"&amp;</a:t>
            </a:r>
            <a:r>
              <a:rPr lang="en-US" sz="1100" dirty="0" err="1">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baseURL</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1100" dirty="0" err="1">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mdr</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/specializations/</a:t>
            </a:r>
            <a:r>
              <a:rPr lang="en-US" sz="1100" dirty="0" err="1">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sdtm</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1100" dirty="0" err="1">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datasetspecializations</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/SYSBP"</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out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json_out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headers</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1100" dirty="0" err="1">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api</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-key"</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 </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"&amp;</a:t>
            </a:r>
            <a:r>
              <a:rPr lang="en-US" sz="1100" dirty="0" err="1">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ApiKey</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"Accept"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 </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"application/</a:t>
            </a:r>
            <a:r>
              <a:rPr lang="en-US" sz="1100" dirty="0" err="1">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json</a:t>
            </a:r>
            <a:r>
              <a:rPr lang="en-US" sz="1100" dirty="0">
                <a:solidFill>
                  <a:srgbClr val="80008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b="1" dirty="0">
                <a:solidFill>
                  <a:srgbClr val="000080"/>
                </a:solidFill>
                <a:effectLst/>
                <a:latin typeface="Consolas" panose="020B0609020204030204" pitchFamily="49" charset="0"/>
                <a:ea typeface="Times New Roman" panose="02020603050405020304" pitchFamily="18" charset="0"/>
                <a:cs typeface="Courier New" panose="02070309020205020404" pitchFamily="49" charset="0"/>
              </a:rPr>
              <a:t>run</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filename</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json_map</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temp</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err="1">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libname</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json_out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json</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map=</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json_map</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automap</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=create </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fileref</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json_out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0"/>
              </a:spcAft>
              <a:buNone/>
            </a:pPr>
            <a:r>
              <a:rPr lang="en-US" sz="1100" b="1" dirty="0">
                <a:solidFill>
                  <a:srgbClr val="000080"/>
                </a:solidFill>
                <a:effectLst/>
                <a:latin typeface="Consolas" panose="020B0609020204030204" pitchFamily="49" charset="0"/>
                <a:ea typeface="Times New Roman" panose="02020603050405020304" pitchFamily="18" charset="0"/>
                <a:cs typeface="Courier New" panose="02070309020205020404" pitchFamily="49" charset="0"/>
              </a:rPr>
              <a:t>proc</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b="1" dirty="0">
                <a:solidFill>
                  <a:srgbClr val="000080"/>
                </a:solidFill>
                <a:effectLst/>
                <a:latin typeface="Consolas" panose="020B0609020204030204" pitchFamily="49" charset="0"/>
                <a:ea typeface="Times New Roman" panose="02020603050405020304" pitchFamily="18" charset="0"/>
                <a:cs typeface="Courier New" panose="02070309020205020404" pitchFamily="49" charset="0"/>
              </a:rPr>
              <a:t>copy</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in</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 </a:t>
            </a:r>
            <a:r>
              <a:rPr lang="en-US" sz="1100" dirty="0" err="1">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json_out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a:t>
            </a:r>
            <a:r>
              <a:rPr lang="en-US" sz="1100" dirty="0">
                <a:solidFill>
                  <a:srgbClr val="0000FF"/>
                </a:solidFill>
                <a:effectLst/>
                <a:latin typeface="Consolas" panose="020B0609020204030204" pitchFamily="49" charset="0"/>
                <a:ea typeface="Times New Roman" panose="02020603050405020304" pitchFamily="18" charset="0"/>
                <a:cs typeface="Courier New" panose="02070309020205020404" pitchFamily="49" charset="0"/>
              </a:rPr>
              <a:t>out</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 = work;</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pPr marL="285750" marR="0" indent="0">
              <a:lnSpc>
                <a:spcPts val="1400"/>
              </a:lnSpc>
              <a:spcBef>
                <a:spcPts val="0"/>
              </a:spcBef>
              <a:spcAft>
                <a:spcPts val="600"/>
              </a:spcAft>
              <a:buNone/>
            </a:pPr>
            <a:r>
              <a:rPr lang="en-US" sz="1100" b="1" dirty="0">
                <a:solidFill>
                  <a:srgbClr val="000080"/>
                </a:solidFill>
                <a:effectLst/>
                <a:latin typeface="Consolas" panose="020B0609020204030204" pitchFamily="49" charset="0"/>
                <a:ea typeface="Times New Roman" panose="02020603050405020304" pitchFamily="18" charset="0"/>
                <a:cs typeface="Courier New" panose="02070309020205020404" pitchFamily="49" charset="0"/>
              </a:rPr>
              <a:t>run</a:t>
            </a:r>
            <a:r>
              <a:rPr lang="en-US" sz="1100" dirty="0">
                <a:solidFill>
                  <a:srgbClr val="000000"/>
                </a:solidFill>
                <a:effectLst/>
                <a:latin typeface="Consolas" panose="020B0609020204030204" pitchFamily="49" charset="0"/>
                <a:ea typeface="Times New Roman" panose="02020603050405020304" pitchFamily="18" charset="0"/>
                <a:cs typeface="Courier New" panose="02070309020205020404" pitchFamily="49" charset="0"/>
              </a:rPr>
              <a:t>;</a:t>
            </a:r>
            <a:endParaRPr lang="en-US" sz="1100" dirty="0">
              <a:effectLst/>
              <a:latin typeface="Consolas" panose="020B0609020204030204" pitchFamily="49" charset="0"/>
              <a:ea typeface="Times New Roman" panose="02020603050405020304" pitchFamily="18" charset="0"/>
              <a:cs typeface="Times New Roman" panose="02020603050405020304" pitchFamily="18" charset="0"/>
            </a:endParaRPr>
          </a:p>
          <a:p>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4"/>
          </p:nvPr>
        </p:nvSpPr>
        <p:spPr/>
        <p:txBody>
          <a:bodyPr/>
          <a:lstStyle/>
          <a:p>
            <a:fld id="{EB4FF9C4-EEBF-D24D-8A4E-C0B9CCE3F975}" type="slidenum">
              <a:rPr lang="en-US" smtClean="0"/>
              <a:pPr/>
              <a:t>31</a:t>
            </a:fld>
            <a:endParaRPr lang="en-US"/>
          </a:p>
        </p:txBody>
      </p:sp>
      <p:sp>
        <p:nvSpPr>
          <p:cNvPr id="5" name="Footer Placeholder 4"/>
          <p:cNvSpPr>
            <a:spLocks noGrp="1"/>
          </p:cNvSpPr>
          <p:nvPr>
            <p:ph type="ftr" sz="quarter" idx="4294967295"/>
          </p:nvPr>
        </p:nvSpPr>
        <p:spPr>
          <a:xfrm>
            <a:off x="4467225" y="4767263"/>
            <a:ext cx="4676775" cy="274637"/>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7" name="Picture 6">
            <a:extLst>
              <a:ext uri="{FF2B5EF4-FFF2-40B4-BE49-F238E27FC236}">
                <a16:creationId xmlns:a16="http://schemas.microsoft.com/office/drawing/2014/main" id="{C39222ED-7CF0-6495-EE0F-199BF16F88F2}"/>
              </a:ext>
            </a:extLst>
          </p:cNvPr>
          <p:cNvPicPr>
            <a:picLocks noChangeAspect="1"/>
          </p:cNvPicPr>
          <p:nvPr/>
        </p:nvPicPr>
        <p:blipFill>
          <a:blip r:embed="rId2"/>
          <a:stretch>
            <a:fillRect/>
          </a:stretch>
        </p:blipFill>
        <p:spPr>
          <a:xfrm>
            <a:off x="3285192" y="3810001"/>
            <a:ext cx="5738939" cy="1316210"/>
          </a:xfrm>
          <a:prstGeom prst="rect">
            <a:avLst/>
          </a:prstGeom>
          <a:ln w="12700">
            <a:solidFill>
              <a:schemeClr val="accent1"/>
            </a:solidFill>
          </a:ln>
        </p:spPr>
      </p:pic>
    </p:spTree>
    <p:extLst>
      <p:ext uri="{BB962C8B-B14F-4D97-AF65-F5344CB8AC3E}">
        <p14:creationId xmlns:p14="http://schemas.microsoft.com/office/powerpoint/2010/main" val="2901371773"/>
      </p:ext>
    </p:extLst>
  </p:cSld>
  <p:clrMapOvr>
    <a:masterClrMapping/>
  </p:clrMapOvr>
  <p:transition>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BEF13CB-17C5-EB4A-9295-BD64097E7816}"/>
              </a:ext>
            </a:extLst>
          </p:cNvPr>
          <p:cNvSpPr>
            <a:spLocks noGrp="1"/>
          </p:cNvSpPr>
          <p:nvPr>
            <p:ph type="title"/>
          </p:nvPr>
        </p:nvSpPr>
        <p:spPr/>
        <p:txBody>
          <a:bodyPr/>
          <a:lstStyle/>
          <a:p>
            <a:r>
              <a:rPr lang="en-US" dirty="0"/>
              <a:t>Key Achievements and Next Steps</a:t>
            </a:r>
          </a:p>
        </p:txBody>
      </p:sp>
      <p:sp>
        <p:nvSpPr>
          <p:cNvPr id="3" name="Content Placeholder 2">
            <a:extLst>
              <a:ext uri="{FF2B5EF4-FFF2-40B4-BE49-F238E27FC236}">
                <a16:creationId xmlns:a16="http://schemas.microsoft.com/office/drawing/2014/main" id="{5DB09AA2-6222-4A4C-9657-9B64F4AD68C2}"/>
              </a:ext>
            </a:extLst>
          </p:cNvPr>
          <p:cNvSpPr>
            <a:spLocks noGrp="1"/>
          </p:cNvSpPr>
          <p:nvPr>
            <p:ph idx="1"/>
          </p:nvPr>
        </p:nvSpPr>
        <p:spPr/>
        <p:txBody>
          <a:bodyPr/>
          <a:lstStyle/>
          <a:p>
            <a:r>
              <a:rPr lang="en-US" dirty="0"/>
              <a:t> Current Status and Future Plans</a:t>
            </a:r>
          </a:p>
        </p:txBody>
      </p:sp>
    </p:spTree>
    <p:extLst>
      <p:ext uri="{BB962C8B-B14F-4D97-AF65-F5344CB8AC3E}">
        <p14:creationId xmlns:p14="http://schemas.microsoft.com/office/powerpoint/2010/main" val="3394163175"/>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CDISC Biomedical Concepts</a:t>
            </a:r>
          </a:p>
        </p:txBody>
      </p:sp>
      <p:sp>
        <p:nvSpPr>
          <p:cNvPr id="3" name="Content Placeholder 2">
            <a:extLst>
              <a:ext uri="{FF2B5EF4-FFF2-40B4-BE49-F238E27FC236}">
                <a16:creationId xmlns:a16="http://schemas.microsoft.com/office/drawing/2014/main" id="{92C80A91-8A58-D34B-9C3A-DBCC37353BA0}"/>
              </a:ext>
            </a:extLst>
          </p:cNvPr>
          <p:cNvSpPr>
            <a:spLocks noGrp="1"/>
          </p:cNvSpPr>
          <p:nvPr>
            <p:ph idx="1"/>
          </p:nvPr>
        </p:nvSpPr>
        <p:spPr>
          <a:xfrm>
            <a:off x="800100" y="811013"/>
            <a:ext cx="7886700" cy="3521473"/>
          </a:xfrm>
        </p:spPr>
        <p:txBody>
          <a:bodyPr vert="horz" lIns="0" tIns="0" rIns="0" bIns="0" rtlCol="0" anchor="t">
            <a:normAutofit fontScale="85000" lnSpcReduction="20000"/>
          </a:bodyPr>
          <a:lstStyle/>
          <a:p>
            <a:pPr marL="4445" indent="0">
              <a:lnSpc>
                <a:spcPct val="120000"/>
              </a:lnSpc>
              <a:buNone/>
            </a:pPr>
            <a:r>
              <a:rPr lang="en-US" sz="1900" b="1" dirty="0">
                <a:solidFill>
                  <a:srgbClr val="C00000"/>
                </a:solidFill>
              </a:rPr>
              <a:t>2023 Key Achievements</a:t>
            </a:r>
            <a:endParaRPr lang="en-US" sz="1900" dirty="0">
              <a:solidFill>
                <a:srgbClr val="C00000"/>
              </a:solidFill>
              <a:cs typeface="Arial" panose="020B0604020202020204"/>
            </a:endParaRPr>
          </a:p>
          <a:p>
            <a:pPr>
              <a:lnSpc>
                <a:spcPct val="120000"/>
              </a:lnSpc>
            </a:pPr>
            <a:r>
              <a:rPr lang="en-US" dirty="0"/>
              <a:t>Curation of new Biomedical Concepts (BCs) and SDTM Dataset Specializations</a:t>
            </a:r>
          </a:p>
          <a:p>
            <a:pPr lvl="1"/>
            <a:r>
              <a:rPr lang="en-US" dirty="0"/>
              <a:t>208 BCs and 171 SDTM Dataset Specializations currently available via CDISC Library APIs</a:t>
            </a:r>
          </a:p>
          <a:p>
            <a:pPr lvl="2"/>
            <a:r>
              <a:rPr lang="en-US" dirty="0"/>
              <a:t>Additional BCs and SDTM will be loaded end of Q42023</a:t>
            </a:r>
          </a:p>
          <a:p>
            <a:pPr lvl="1"/>
            <a:r>
              <a:rPr lang="en-US" dirty="0"/>
              <a:t>Streamlined curation process and documentation</a:t>
            </a:r>
          </a:p>
          <a:p>
            <a:r>
              <a:rPr lang="en-US" dirty="0"/>
              <a:t>New API Endpoints to find and retrieve BCs/SDTM Dataset Specializations</a:t>
            </a:r>
          </a:p>
          <a:p>
            <a:r>
              <a:rPr lang="en-US" dirty="0"/>
              <a:t>Established versioning and change management for BCs and APIs</a:t>
            </a:r>
          </a:p>
          <a:p>
            <a:pPr lvl="1"/>
            <a:r>
              <a:rPr lang="en-US" dirty="0"/>
              <a:t>Loaded multiple packages of BCs/SDTM Dataset Specializations</a:t>
            </a:r>
          </a:p>
          <a:p>
            <a:pPr lvl="1"/>
            <a:r>
              <a:rPr lang="en-US" dirty="0"/>
              <a:t>Retrieval of the latest version of BCs/SDTM across packages</a:t>
            </a:r>
          </a:p>
          <a:p>
            <a:pPr lvl="1"/>
            <a:r>
              <a:rPr lang="en-US" dirty="0"/>
              <a:t>Established lineage across versions</a:t>
            </a:r>
          </a:p>
          <a:p>
            <a:r>
              <a:rPr lang="en-US" dirty="0"/>
              <a:t>Supported CDISC Oncology SDS Team to create, validate and release BCs and SDTM Dataset Specializations for RECIST 1.1 Disease Response Criteria</a:t>
            </a:r>
          </a:p>
          <a:p>
            <a:pPr lvl="1"/>
            <a:r>
              <a:rPr lang="en-US" dirty="0"/>
              <a:t>Retrievable via CDISC Library APIs</a:t>
            </a:r>
          </a:p>
          <a:p>
            <a:r>
              <a:rPr lang="en-US" dirty="0"/>
              <a:t>Supported Digital Data Flow Phase 2-3 (DDF)</a:t>
            </a:r>
            <a:endParaRPr lang="en-US" dirty="0">
              <a:cs typeface="Arial"/>
            </a:endParaRPr>
          </a:p>
          <a:p>
            <a:pPr lvl="1"/>
            <a:r>
              <a:rPr lang="en-US" dirty="0"/>
              <a:t>Created BCs/SDTM Dataset Specializations for example COVID and Alzheimer's protocols</a:t>
            </a:r>
            <a:endParaRPr lang="en-US" dirty="0">
              <a:cs typeface="Arial"/>
            </a:endParaRPr>
          </a:p>
          <a:p>
            <a:pPr lvl="1"/>
            <a:r>
              <a:rPr lang="en-US" dirty="0"/>
              <a:t>Integration of CDISC BC model into USDM to support </a:t>
            </a:r>
            <a:r>
              <a:rPr lang="en-US" dirty="0" err="1"/>
              <a:t>eDC</a:t>
            </a:r>
            <a:r>
              <a:rPr lang="en-US" dirty="0"/>
              <a:t> automation</a:t>
            </a:r>
          </a:p>
          <a:p>
            <a:pPr marL="342900" lvl="1" indent="0">
              <a:buNone/>
            </a:pPr>
            <a:endParaRPr lang="en-US" dirty="0"/>
          </a:p>
          <a:p>
            <a:pPr lvl="1"/>
            <a:endParaRPr lang="en-US" dirty="0"/>
          </a:p>
          <a:p>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33</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Tree>
    <p:extLst>
      <p:ext uri="{BB962C8B-B14F-4D97-AF65-F5344CB8AC3E}">
        <p14:creationId xmlns:p14="http://schemas.microsoft.com/office/powerpoint/2010/main" val="4240463373"/>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3319CF-6966-732A-451B-FE9B0F7104A3}"/>
              </a:ext>
            </a:extLst>
          </p:cNvPr>
          <p:cNvSpPr>
            <a:spLocks noGrp="1"/>
          </p:cNvSpPr>
          <p:nvPr>
            <p:ph type="title"/>
          </p:nvPr>
        </p:nvSpPr>
        <p:spPr/>
        <p:txBody>
          <a:bodyPr/>
          <a:lstStyle/>
          <a:p>
            <a:r>
              <a:rPr lang="en-US" dirty="0"/>
              <a:t>Supporting Digital Data Flow Phase 3 (DDF3)</a:t>
            </a:r>
            <a:endParaRPr lang="en-GB" b="1" dirty="0"/>
          </a:p>
        </p:txBody>
      </p:sp>
      <p:sp>
        <p:nvSpPr>
          <p:cNvPr id="3" name="Content Placeholder 2">
            <a:extLst>
              <a:ext uri="{FF2B5EF4-FFF2-40B4-BE49-F238E27FC236}">
                <a16:creationId xmlns:a16="http://schemas.microsoft.com/office/drawing/2014/main" id="{029E1C1B-B0E7-E3E3-1F70-1141BDABD2CB}"/>
              </a:ext>
            </a:extLst>
          </p:cNvPr>
          <p:cNvSpPr>
            <a:spLocks noGrp="1"/>
          </p:cNvSpPr>
          <p:nvPr>
            <p:ph idx="1"/>
          </p:nvPr>
        </p:nvSpPr>
        <p:spPr/>
        <p:txBody>
          <a:bodyPr vert="horz" lIns="0" tIns="0" rIns="0" bIns="0" rtlCol="0" anchor="t">
            <a:normAutofit/>
          </a:bodyPr>
          <a:lstStyle/>
          <a:p>
            <a:r>
              <a:rPr lang="en-GB" dirty="0"/>
              <a:t>DDF 3 Pilot Study</a:t>
            </a:r>
          </a:p>
          <a:p>
            <a:pPr lvl="1"/>
            <a:r>
              <a:rPr lang="en-GB" dirty="0"/>
              <a:t>Development of additional biomedical concepts to cover the CDISC Pilot Study (LZZT)</a:t>
            </a:r>
          </a:p>
          <a:p>
            <a:pPr lvl="1"/>
            <a:r>
              <a:rPr lang="en-GB" dirty="0"/>
              <a:t>Allows for a full exemplar USDM protocol Design</a:t>
            </a:r>
          </a:p>
        </p:txBody>
      </p:sp>
      <p:pic>
        <p:nvPicPr>
          <p:cNvPr id="7" name="Picture 6">
            <a:extLst>
              <a:ext uri="{FF2B5EF4-FFF2-40B4-BE49-F238E27FC236}">
                <a16:creationId xmlns:a16="http://schemas.microsoft.com/office/drawing/2014/main" id="{C18ED77F-5F75-D641-F94A-5A44EA3AD32E}"/>
              </a:ext>
            </a:extLst>
          </p:cNvPr>
          <p:cNvPicPr>
            <a:picLocks noChangeAspect="1"/>
          </p:cNvPicPr>
          <p:nvPr/>
        </p:nvPicPr>
        <p:blipFill>
          <a:blip r:embed="rId2"/>
          <a:stretch>
            <a:fillRect/>
          </a:stretch>
        </p:blipFill>
        <p:spPr>
          <a:xfrm>
            <a:off x="1660552" y="2111376"/>
            <a:ext cx="2309527" cy="2719387"/>
          </a:xfrm>
          <a:prstGeom prst="rect">
            <a:avLst/>
          </a:prstGeom>
          <a:effectLst>
            <a:outerShdw blurRad="50800" dist="38100" dir="2700000" algn="tl" rotWithShape="0">
              <a:prstClr val="black">
                <a:alpha val="40000"/>
              </a:prstClr>
            </a:outerShdw>
          </a:effectLst>
        </p:spPr>
      </p:pic>
      <p:pic>
        <p:nvPicPr>
          <p:cNvPr id="12" name="Picture 11">
            <a:extLst>
              <a:ext uri="{FF2B5EF4-FFF2-40B4-BE49-F238E27FC236}">
                <a16:creationId xmlns:a16="http://schemas.microsoft.com/office/drawing/2014/main" id="{8C804F6F-826B-444C-7AF9-CCA9568BFE7A}"/>
              </a:ext>
            </a:extLst>
          </p:cNvPr>
          <p:cNvPicPr>
            <a:picLocks noChangeAspect="1"/>
          </p:cNvPicPr>
          <p:nvPr/>
        </p:nvPicPr>
        <p:blipFill>
          <a:blip r:embed="rId3"/>
          <a:stretch>
            <a:fillRect/>
          </a:stretch>
        </p:blipFill>
        <p:spPr>
          <a:xfrm>
            <a:off x="4572000" y="2178051"/>
            <a:ext cx="1951618" cy="2652712"/>
          </a:xfrm>
          <a:prstGeom prst="rect">
            <a:avLst/>
          </a:prstGeom>
          <a:effectLst>
            <a:outerShdw blurRad="50800" dist="38100" dir="2700000" algn="tl" rotWithShape="0">
              <a:prstClr val="black">
                <a:alpha val="40000"/>
              </a:prstClr>
            </a:outerShdw>
          </a:effectLst>
        </p:spPr>
      </p:pic>
      <p:sp>
        <p:nvSpPr>
          <p:cNvPr id="5" name="Footer Placeholder 4">
            <a:extLst>
              <a:ext uri="{FF2B5EF4-FFF2-40B4-BE49-F238E27FC236}">
                <a16:creationId xmlns:a16="http://schemas.microsoft.com/office/drawing/2014/main" id="{52106670-07CF-967F-39AD-1F096668A529}"/>
              </a:ext>
            </a:extLst>
          </p:cNvPr>
          <p:cNvSpPr>
            <a:spLocks noGrp="1"/>
          </p:cNvSpPr>
          <p:nvPr>
            <p:ph type="ftr" sz="quarter" idx="11"/>
          </p:nvPr>
        </p:nvSpPr>
        <p:spPr>
          <a:xfrm>
            <a:off x="2500132" y="4767263"/>
            <a:ext cx="4676172" cy="273844"/>
          </a:xfrm>
          <a:prstGeom prst="rect">
            <a:avLst/>
          </a:prstGeom>
        </p:spPr>
        <p:txBody>
          <a:bodyPr vert="horz" lIns="0" tIns="0" rIns="0" bIns="0" rtlCol="0" anchor="ctr"/>
          <a:lstStyle>
            <a:defPPr>
              <a:defRPr lang="en-US"/>
            </a:defPPr>
            <a:lvl1pPr marL="0" algn="ctr" defTabSz="914400" rtl="0" eaLnBrk="1" latinLnBrk="0" hangingPunct="1">
              <a:defRPr sz="800" b="1"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r>
              <a:rPr lang="en-GB"/>
              <a:t>CDISC - Clear Data Clear Impact     DDF Phase 3 Public Information Webinar</a:t>
            </a:r>
            <a:endParaRPr lang="en-US"/>
          </a:p>
        </p:txBody>
      </p:sp>
    </p:spTree>
    <p:extLst>
      <p:ext uri="{BB962C8B-B14F-4D97-AF65-F5344CB8AC3E}">
        <p14:creationId xmlns:p14="http://schemas.microsoft.com/office/powerpoint/2010/main" val="48487634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Supporting Digital Data Flow Phase 3 (DDF3)</a:t>
            </a:r>
          </a:p>
        </p:txBody>
      </p:sp>
      <p:sp>
        <p:nvSpPr>
          <p:cNvPr id="3" name="Content Placeholder 2">
            <a:extLst>
              <a:ext uri="{FF2B5EF4-FFF2-40B4-BE49-F238E27FC236}">
                <a16:creationId xmlns:a16="http://schemas.microsoft.com/office/drawing/2014/main" id="{92C80A91-8A58-D34B-9C3A-DBCC37353BA0}"/>
              </a:ext>
            </a:extLst>
          </p:cNvPr>
          <p:cNvSpPr>
            <a:spLocks noGrp="1"/>
          </p:cNvSpPr>
          <p:nvPr>
            <p:ph idx="1"/>
          </p:nvPr>
        </p:nvSpPr>
        <p:spPr>
          <a:xfrm>
            <a:off x="800100" y="811013"/>
            <a:ext cx="7886700" cy="3521473"/>
          </a:xfrm>
        </p:spPr>
        <p:txBody>
          <a:bodyPr vert="horz" lIns="0" tIns="0" rIns="0" bIns="0" rtlCol="0" anchor="t">
            <a:normAutofit/>
          </a:bodyPr>
          <a:lstStyle/>
          <a:p>
            <a:pPr marL="4445" indent="0">
              <a:lnSpc>
                <a:spcPct val="110000"/>
              </a:lnSpc>
              <a:buNone/>
            </a:pPr>
            <a:r>
              <a:rPr lang="en-US" sz="1600" b="1" dirty="0">
                <a:solidFill>
                  <a:srgbClr val="C00000"/>
                </a:solidFill>
              </a:rPr>
              <a:t>Supporting Study Design and </a:t>
            </a:r>
            <a:r>
              <a:rPr lang="en-US" sz="1600" b="1" dirty="0" err="1">
                <a:solidFill>
                  <a:srgbClr val="C00000"/>
                </a:solidFill>
              </a:rPr>
              <a:t>eDC</a:t>
            </a:r>
            <a:r>
              <a:rPr lang="en-US" sz="1600" b="1" dirty="0">
                <a:solidFill>
                  <a:srgbClr val="C00000"/>
                </a:solidFill>
              </a:rPr>
              <a:t> automation</a:t>
            </a:r>
            <a:endParaRPr lang="en-US" dirty="0">
              <a:cs typeface="Arial" panose="020B0604020202020204"/>
            </a:endParaRPr>
          </a:p>
          <a:p>
            <a:r>
              <a:rPr lang="en-GB" dirty="0"/>
              <a:t>Integration of the CDISC BC model into USDM to support EDC automation</a:t>
            </a:r>
          </a:p>
          <a:p>
            <a:r>
              <a:rPr lang="en-US" dirty="0"/>
              <a:t>Building a complete set of BCs and SDTM Dataset Specializations for the Pilot Study (Alzheimer’s Disease</a:t>
            </a:r>
            <a:r>
              <a:rPr lang="en-GB" dirty="0"/>
              <a:t>)</a:t>
            </a:r>
          </a:p>
          <a:p>
            <a:r>
              <a:rPr lang="en-GB" dirty="0"/>
              <a:t>Attaching CDISC BCs/SDTM Dataset Specializations to Activities which are in turn attached to timepoints in the </a:t>
            </a:r>
            <a:r>
              <a:rPr lang="en-GB" dirty="0" err="1"/>
              <a:t>SoA</a:t>
            </a:r>
            <a:r>
              <a:rPr lang="en-GB" dirty="0"/>
              <a:t> which provides:</a:t>
            </a:r>
          </a:p>
          <a:p>
            <a:pPr lvl="1"/>
            <a:r>
              <a:rPr lang="en-GB" dirty="0"/>
              <a:t>Decision occurs at either protocol design or </a:t>
            </a:r>
            <a:r>
              <a:rPr lang="en-GB" dirty="0" err="1"/>
              <a:t>eDC</a:t>
            </a:r>
            <a:r>
              <a:rPr lang="en-GB" dirty="0"/>
              <a:t> stage</a:t>
            </a:r>
          </a:p>
          <a:p>
            <a:r>
              <a:rPr lang="en-GB" dirty="0"/>
              <a:t>Ends with a detailed study specification (next level after </a:t>
            </a:r>
            <a:r>
              <a:rPr lang="en-GB" dirty="0" err="1"/>
              <a:t>SoA</a:t>
            </a:r>
            <a:r>
              <a:rPr lang="en-GB" dirty="0"/>
              <a:t>)</a:t>
            </a:r>
          </a:p>
          <a:p>
            <a:r>
              <a:rPr lang="en-GB" dirty="0"/>
              <a:t>What’s the big deal?</a:t>
            </a:r>
          </a:p>
          <a:p>
            <a:pPr lvl="1"/>
            <a:r>
              <a:rPr lang="en-GB" dirty="0"/>
              <a:t>Precise definition of all data points</a:t>
            </a:r>
          </a:p>
          <a:p>
            <a:pPr lvl="1"/>
            <a:r>
              <a:rPr lang="en-GB" dirty="0"/>
              <a:t>Increased standardization and cross-study consistency</a:t>
            </a:r>
          </a:p>
          <a:p>
            <a:pPr lvl="1"/>
            <a:r>
              <a:rPr lang="en-GB" dirty="0"/>
              <a:t>Higher quality specifications</a:t>
            </a:r>
          </a:p>
          <a:p>
            <a:endParaRPr lang="en-GB" dirty="0"/>
          </a:p>
          <a:p>
            <a:endParaRPr lang="en-GB" dirty="0"/>
          </a:p>
          <a:p>
            <a:endParaRPr lang="en-US" dirty="0"/>
          </a:p>
          <a:p>
            <a:pPr marL="342900" lvl="1" indent="0">
              <a:buNone/>
            </a:pPr>
            <a:endParaRPr lang="en-US" dirty="0"/>
          </a:p>
          <a:p>
            <a:pPr lvl="1"/>
            <a:endParaRPr lang="en-US" dirty="0"/>
          </a:p>
          <a:p>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35</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Tree>
    <p:extLst>
      <p:ext uri="{BB962C8B-B14F-4D97-AF65-F5344CB8AC3E}">
        <p14:creationId xmlns:p14="http://schemas.microsoft.com/office/powerpoint/2010/main" val="2333140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Looking to Future</a:t>
            </a:r>
          </a:p>
        </p:txBody>
      </p:sp>
      <p:sp>
        <p:nvSpPr>
          <p:cNvPr id="3" name="Content Placeholder 2">
            <a:extLst>
              <a:ext uri="{FF2B5EF4-FFF2-40B4-BE49-F238E27FC236}">
                <a16:creationId xmlns:a16="http://schemas.microsoft.com/office/drawing/2014/main" id="{92C80A91-8A58-D34B-9C3A-DBCC37353BA0}"/>
              </a:ext>
            </a:extLst>
          </p:cNvPr>
          <p:cNvSpPr>
            <a:spLocks noGrp="1"/>
          </p:cNvSpPr>
          <p:nvPr>
            <p:ph idx="1"/>
          </p:nvPr>
        </p:nvSpPr>
        <p:spPr>
          <a:xfrm>
            <a:off x="800100" y="828059"/>
            <a:ext cx="7886700" cy="3521473"/>
          </a:xfrm>
        </p:spPr>
        <p:txBody>
          <a:bodyPr>
            <a:normAutofit fontScale="85000" lnSpcReduction="20000"/>
          </a:bodyPr>
          <a:lstStyle/>
          <a:p>
            <a:pPr marL="4763" indent="0">
              <a:buNone/>
            </a:pPr>
            <a:r>
              <a:rPr lang="en-US" sz="1900" b="1" dirty="0">
                <a:solidFill>
                  <a:srgbClr val="C00000"/>
                </a:solidFill>
              </a:rPr>
              <a:t>Upcoming Activities and Future Plans</a:t>
            </a:r>
            <a:endParaRPr lang="en-US" sz="1900" dirty="0"/>
          </a:p>
          <a:p>
            <a:pPr marR="0" lvl="0">
              <a:spcAft>
                <a:spcPts val="0"/>
              </a:spcAft>
            </a:pPr>
            <a:r>
              <a:rPr lang="en-US" sz="1900" dirty="0"/>
              <a:t>CDASH dataset specializations</a:t>
            </a:r>
          </a:p>
          <a:p>
            <a:r>
              <a:rPr lang="en-US" sz="1900" dirty="0"/>
              <a:t>FHIR dataset specializations</a:t>
            </a:r>
          </a:p>
          <a:p>
            <a:pPr marR="0" lvl="0">
              <a:spcAft>
                <a:spcPts val="0"/>
              </a:spcAft>
            </a:pPr>
            <a:r>
              <a:rPr lang="en-US" sz="1900" dirty="0"/>
              <a:t>Include metadata for transformational algorithms </a:t>
            </a:r>
            <a:r>
              <a:rPr lang="en-US" sz="1900"/>
              <a:t>in CDISC Dataset </a:t>
            </a:r>
            <a:r>
              <a:rPr lang="en-US" sz="1900" dirty="0"/>
              <a:t>Specializations</a:t>
            </a:r>
          </a:p>
          <a:p>
            <a:pPr lvl="1"/>
            <a:r>
              <a:rPr lang="en-US" sz="1600" dirty="0"/>
              <a:t>Participation and alignment with OAK project to begin building end to end data flow CDASH – SDTM, etc.</a:t>
            </a:r>
          </a:p>
          <a:p>
            <a:pPr marR="0" lvl="0">
              <a:spcAft>
                <a:spcPts val="0"/>
              </a:spcAft>
            </a:pPr>
            <a:r>
              <a:rPr lang="en-US" sz="1900" dirty="0"/>
              <a:t>Support new TAUGs</a:t>
            </a:r>
          </a:p>
          <a:p>
            <a:pPr marR="0" lvl="0">
              <a:spcAft>
                <a:spcPts val="0"/>
              </a:spcAft>
            </a:pPr>
            <a:r>
              <a:rPr lang="en-US" sz="1900" dirty="0"/>
              <a:t>Support CDISC Oncology SDS Team to create more BCs/SDTM Specializations</a:t>
            </a:r>
          </a:p>
          <a:p>
            <a:pPr marR="0" lvl="0">
              <a:spcAft>
                <a:spcPts val="0"/>
              </a:spcAft>
            </a:pPr>
            <a:r>
              <a:rPr lang="en-US" sz="1900" dirty="0"/>
              <a:t>Migration of BC content from CDISC community</a:t>
            </a:r>
          </a:p>
          <a:p>
            <a:pPr lvl="1"/>
            <a:r>
              <a:rPr lang="en-US" sz="1600" dirty="0"/>
              <a:t>Currently working with Novo-Nordisk to migrate/load a sampling of their BCs to CDISC Library</a:t>
            </a:r>
          </a:p>
          <a:p>
            <a:pPr marR="0" lvl="0">
              <a:spcAft>
                <a:spcPts val="0"/>
              </a:spcAft>
            </a:pPr>
            <a:r>
              <a:rPr lang="en-US" sz="1900" dirty="0"/>
              <a:t>Establish User friendly search, visualizations and exports</a:t>
            </a:r>
          </a:p>
          <a:p>
            <a:pPr marR="0" lvl="0">
              <a:spcAft>
                <a:spcPts val="0"/>
              </a:spcAft>
            </a:pPr>
            <a:r>
              <a:rPr lang="en-US" sz="1900" dirty="0"/>
              <a:t>Continue to improve and streamline the BC curation process</a:t>
            </a:r>
          </a:p>
          <a:p>
            <a:pPr marR="0" lvl="0">
              <a:spcAft>
                <a:spcPts val="800"/>
              </a:spcAft>
            </a:pPr>
            <a:r>
              <a:rPr lang="en-US" sz="1900" dirty="0"/>
              <a:t>Hoping to get more ‘BCs’ from the community</a:t>
            </a:r>
          </a:p>
          <a:p>
            <a:endParaRPr lang="en-US" dirty="0"/>
          </a:p>
          <a:p>
            <a:pPr marL="342900" lvl="1" indent="0">
              <a:buNone/>
            </a:pPr>
            <a:endParaRPr lang="en-US" dirty="0"/>
          </a:p>
          <a:p>
            <a:pPr lvl="1"/>
            <a:endParaRPr lang="en-US" dirty="0"/>
          </a:p>
          <a:p>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36</a:t>
            </a:fld>
            <a:endParaRPr lang="en-US"/>
          </a:p>
        </p:txBody>
      </p:sp>
      <p:sp>
        <p:nvSpPr>
          <p:cNvPr id="5" name="Footer Placeholder 4"/>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endParaRPr lang="en-US" dirty="0"/>
          </a:p>
        </p:txBody>
      </p:sp>
    </p:spTree>
    <p:extLst>
      <p:ext uri="{BB962C8B-B14F-4D97-AF65-F5344CB8AC3E}">
        <p14:creationId xmlns:p14="http://schemas.microsoft.com/office/powerpoint/2010/main" val="384671830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4DC3E8E8-37C1-0589-590A-5DDDB3850BB0}"/>
              </a:ext>
            </a:extLst>
          </p:cNvPr>
          <p:cNvPicPr>
            <a:picLocks noChangeAspect="1"/>
          </p:cNvPicPr>
          <p:nvPr/>
        </p:nvPicPr>
        <p:blipFill>
          <a:blip r:embed="rId2"/>
          <a:stretch>
            <a:fillRect/>
          </a:stretch>
        </p:blipFill>
        <p:spPr>
          <a:xfrm>
            <a:off x="2356368" y="796248"/>
            <a:ext cx="3853046" cy="2921398"/>
          </a:xfrm>
          <a:prstGeom prst="rect">
            <a:avLst/>
          </a:prstGeom>
          <a:effectLst>
            <a:outerShdw blurRad="50800" dist="38100" dir="2700000" algn="tl" rotWithShape="0">
              <a:prstClr val="black">
                <a:alpha val="40000"/>
              </a:prstClr>
            </a:outerShdw>
          </a:effectLst>
        </p:spPr>
      </p:pic>
    </p:spTree>
    <p:extLst>
      <p:ext uri="{BB962C8B-B14F-4D97-AF65-F5344CB8AC3E}">
        <p14:creationId xmlns:p14="http://schemas.microsoft.com/office/powerpoint/2010/main" val="8349640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AA879D90-4E5A-B24E-BCE1-A85BA18A722E}"/>
              </a:ext>
            </a:extLst>
          </p:cNvPr>
          <p:cNvSpPr>
            <a:spLocks noGrp="1"/>
          </p:cNvSpPr>
          <p:nvPr>
            <p:ph type="title"/>
          </p:nvPr>
        </p:nvSpPr>
        <p:spPr>
          <a:xfrm>
            <a:off x="2041864" y="273845"/>
            <a:ext cx="6644935" cy="930487"/>
          </a:xfrm>
        </p:spPr>
        <p:txBody>
          <a:bodyPr/>
          <a:lstStyle/>
          <a:p>
            <a:r>
              <a:rPr lang="en-US" dirty="0"/>
              <a:t>Agenda</a:t>
            </a:r>
          </a:p>
        </p:txBody>
      </p:sp>
      <p:sp>
        <p:nvSpPr>
          <p:cNvPr id="8" name="Content Placeholder 7">
            <a:extLst>
              <a:ext uri="{FF2B5EF4-FFF2-40B4-BE49-F238E27FC236}">
                <a16:creationId xmlns:a16="http://schemas.microsoft.com/office/drawing/2014/main" id="{5B7D71CD-9C0C-FE4C-87FD-8BC3AEF85624}"/>
              </a:ext>
            </a:extLst>
          </p:cNvPr>
          <p:cNvSpPr>
            <a:spLocks noGrp="1"/>
          </p:cNvSpPr>
          <p:nvPr>
            <p:ph idx="1"/>
          </p:nvPr>
        </p:nvSpPr>
        <p:spPr>
          <a:xfrm>
            <a:off x="1957114" y="1588115"/>
            <a:ext cx="6644935" cy="2081143"/>
          </a:xfrm>
        </p:spPr>
        <p:txBody>
          <a:bodyPr/>
          <a:lstStyle/>
          <a:p>
            <a:r>
              <a:rPr lang="en-US" dirty="0"/>
              <a:t>CDISC Biomedical Concepts - Introduction and Background</a:t>
            </a:r>
          </a:p>
          <a:p>
            <a:r>
              <a:rPr lang="en-US" dirty="0"/>
              <a:t>SDTM Dataset Specializations as Define-XML Building Blocks</a:t>
            </a:r>
          </a:p>
          <a:p>
            <a:r>
              <a:rPr lang="en-US" dirty="0"/>
              <a:t>Retrieval of BCs and SDTM Dataset Specializations using CDISC Library APIs</a:t>
            </a:r>
          </a:p>
          <a:p>
            <a:r>
              <a:rPr lang="en-US" dirty="0"/>
              <a:t>Key Accomplishments, Current Status and What’s Coming</a:t>
            </a:r>
          </a:p>
        </p:txBody>
      </p:sp>
    </p:spTree>
    <p:extLst>
      <p:ext uri="{BB962C8B-B14F-4D97-AF65-F5344CB8AC3E}">
        <p14:creationId xmlns:p14="http://schemas.microsoft.com/office/powerpoint/2010/main" val="112908947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8D9AE8-0E1B-2740-A95B-81DDAC2FCFA7}"/>
              </a:ext>
            </a:extLst>
          </p:cNvPr>
          <p:cNvSpPr>
            <a:spLocks noGrp="1"/>
          </p:cNvSpPr>
          <p:nvPr>
            <p:ph type="title"/>
          </p:nvPr>
        </p:nvSpPr>
        <p:spPr/>
        <p:txBody>
          <a:bodyPr/>
          <a:lstStyle/>
          <a:p>
            <a:r>
              <a:rPr lang="en-US" dirty="0"/>
              <a:t>CDISC Biomedical Concepts</a:t>
            </a:r>
            <a:br>
              <a:rPr lang="en-US" dirty="0"/>
            </a:br>
            <a:r>
              <a:rPr lang="en-US" dirty="0"/>
              <a:t>and SDTM Dataset Specializations</a:t>
            </a:r>
          </a:p>
        </p:txBody>
      </p:sp>
      <p:sp>
        <p:nvSpPr>
          <p:cNvPr id="3" name="Content Placeholder 2">
            <a:extLst>
              <a:ext uri="{FF2B5EF4-FFF2-40B4-BE49-F238E27FC236}">
                <a16:creationId xmlns:a16="http://schemas.microsoft.com/office/drawing/2014/main" id="{8A19AC96-36D4-5E48-A3EC-AAD817F3E04E}"/>
              </a:ext>
            </a:extLst>
          </p:cNvPr>
          <p:cNvSpPr>
            <a:spLocks noGrp="1"/>
          </p:cNvSpPr>
          <p:nvPr>
            <p:ph idx="1"/>
          </p:nvPr>
        </p:nvSpPr>
        <p:spPr/>
        <p:txBody>
          <a:bodyPr/>
          <a:lstStyle/>
          <a:p>
            <a:r>
              <a:rPr lang="en-US" dirty="0"/>
              <a:t>Background and Introduction</a:t>
            </a:r>
          </a:p>
          <a:p>
            <a:endParaRPr lang="en-US" dirty="0"/>
          </a:p>
          <a:p>
            <a:r>
              <a:rPr lang="en-US" dirty="0"/>
              <a:t> </a:t>
            </a:r>
          </a:p>
          <a:p>
            <a:endParaRPr lang="en-US" dirty="0"/>
          </a:p>
        </p:txBody>
      </p:sp>
    </p:spTree>
    <p:extLst>
      <p:ext uri="{BB962C8B-B14F-4D97-AF65-F5344CB8AC3E}">
        <p14:creationId xmlns:p14="http://schemas.microsoft.com/office/powerpoint/2010/main" val="1356050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CDISC Biomedical Concepts and </a:t>
            </a:r>
            <a:br>
              <a:rPr lang="en-US" dirty="0"/>
            </a:br>
            <a:r>
              <a:rPr lang="en-US" dirty="0"/>
              <a:t>SDTM Dataset Specializations</a:t>
            </a:r>
            <a:br>
              <a:rPr lang="en-US" dirty="0"/>
            </a:br>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6</a:t>
            </a:fld>
            <a:endParaRPr lang="en-US"/>
          </a:p>
        </p:txBody>
      </p:sp>
      <p:sp>
        <p:nvSpPr>
          <p:cNvPr id="4" name="Footer Placeholder 4">
            <a:extLst>
              <a:ext uri="{FF2B5EF4-FFF2-40B4-BE49-F238E27FC236}">
                <a16:creationId xmlns:a16="http://schemas.microsoft.com/office/drawing/2014/main" id="{8A7C1781-FDF5-24D4-F56D-EEFD2AD53268}"/>
              </a:ext>
            </a:extLst>
          </p:cNvPr>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9" name="Picture 8">
            <a:extLst>
              <a:ext uri="{FF2B5EF4-FFF2-40B4-BE49-F238E27FC236}">
                <a16:creationId xmlns:a16="http://schemas.microsoft.com/office/drawing/2014/main" id="{077326C5-A17B-DD13-21D5-58EF9A1CC328}"/>
              </a:ext>
            </a:extLst>
          </p:cNvPr>
          <p:cNvPicPr>
            <a:picLocks noChangeAspect="1"/>
          </p:cNvPicPr>
          <p:nvPr/>
        </p:nvPicPr>
        <p:blipFill>
          <a:blip r:embed="rId3"/>
          <a:stretch>
            <a:fillRect/>
          </a:stretch>
        </p:blipFill>
        <p:spPr>
          <a:xfrm>
            <a:off x="929148" y="668752"/>
            <a:ext cx="7140559" cy="4023709"/>
          </a:xfrm>
          <a:prstGeom prst="rect">
            <a:avLst/>
          </a:prstGeom>
        </p:spPr>
      </p:pic>
    </p:spTree>
    <p:extLst>
      <p:ext uri="{BB962C8B-B14F-4D97-AF65-F5344CB8AC3E}">
        <p14:creationId xmlns:p14="http://schemas.microsoft.com/office/powerpoint/2010/main" val="183253878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Example: Vital Signs in SDTM</a:t>
            </a:r>
            <a:br>
              <a:rPr lang="en-US" dirty="0"/>
            </a:br>
            <a:endParaRPr lang="en-US" dirty="0"/>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7</a:t>
            </a:fld>
            <a:endParaRPr lang="en-US"/>
          </a:p>
        </p:txBody>
      </p:sp>
      <p:sp>
        <p:nvSpPr>
          <p:cNvPr id="4" name="Footer Placeholder 4">
            <a:extLst>
              <a:ext uri="{FF2B5EF4-FFF2-40B4-BE49-F238E27FC236}">
                <a16:creationId xmlns:a16="http://schemas.microsoft.com/office/drawing/2014/main" id="{8A7C1781-FDF5-24D4-F56D-EEFD2AD53268}"/>
              </a:ext>
            </a:extLst>
          </p:cNvPr>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5" name="Picture 4">
            <a:extLst>
              <a:ext uri="{FF2B5EF4-FFF2-40B4-BE49-F238E27FC236}">
                <a16:creationId xmlns:a16="http://schemas.microsoft.com/office/drawing/2014/main" id="{9A815599-D7A7-2280-93F5-6C0E53B0A22A}"/>
              </a:ext>
            </a:extLst>
          </p:cNvPr>
          <p:cNvPicPr>
            <a:picLocks noChangeAspect="1"/>
          </p:cNvPicPr>
          <p:nvPr/>
        </p:nvPicPr>
        <p:blipFill>
          <a:blip r:embed="rId3"/>
          <a:stretch>
            <a:fillRect/>
          </a:stretch>
        </p:blipFill>
        <p:spPr>
          <a:xfrm>
            <a:off x="650944" y="614002"/>
            <a:ext cx="7737544" cy="4529497"/>
          </a:xfrm>
          <a:prstGeom prst="rect">
            <a:avLst/>
          </a:prstGeom>
        </p:spPr>
      </p:pic>
    </p:spTree>
    <p:extLst>
      <p:ext uri="{BB962C8B-B14F-4D97-AF65-F5344CB8AC3E}">
        <p14:creationId xmlns:p14="http://schemas.microsoft.com/office/powerpoint/2010/main" val="376928610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CDISC Biomedical Concepts and </a:t>
            </a:r>
            <a:br>
              <a:rPr lang="en-US" dirty="0"/>
            </a:br>
            <a:r>
              <a:rPr lang="en-US" dirty="0"/>
              <a:t>SDTM Dataset Specializations</a:t>
            </a:r>
            <a:br>
              <a:rPr lang="en-US" dirty="0"/>
            </a:br>
            <a:endParaRPr lang="en-US" dirty="0"/>
          </a:p>
        </p:txBody>
      </p:sp>
      <p:sp>
        <p:nvSpPr>
          <p:cNvPr id="3" name="Content Placeholder 2">
            <a:extLst>
              <a:ext uri="{FF2B5EF4-FFF2-40B4-BE49-F238E27FC236}">
                <a16:creationId xmlns:a16="http://schemas.microsoft.com/office/drawing/2014/main" id="{92C80A91-8A58-D34B-9C3A-DBCC37353BA0}"/>
              </a:ext>
            </a:extLst>
          </p:cNvPr>
          <p:cNvSpPr>
            <a:spLocks noGrp="1"/>
          </p:cNvSpPr>
          <p:nvPr>
            <p:ph idx="1"/>
          </p:nvPr>
        </p:nvSpPr>
        <p:spPr>
          <a:xfrm>
            <a:off x="806585" y="811013"/>
            <a:ext cx="7886700" cy="3956250"/>
          </a:xfrm>
        </p:spPr>
        <p:txBody>
          <a:bodyPr vert="horz" lIns="0" tIns="0" rIns="0" bIns="0" rtlCol="0" anchor="t">
            <a:normAutofit lnSpcReduction="10000"/>
          </a:bodyPr>
          <a:lstStyle/>
          <a:p>
            <a:pPr marL="4445" indent="0">
              <a:lnSpc>
                <a:spcPct val="50000"/>
              </a:lnSpc>
              <a:buNone/>
            </a:pPr>
            <a:endParaRPr lang="en-US" b="1" dirty="0">
              <a:cs typeface="Arial" panose="020B0604020202020204"/>
            </a:endParaRPr>
          </a:p>
          <a:p>
            <a:pPr marL="4445" indent="0">
              <a:lnSpc>
                <a:spcPct val="100000"/>
              </a:lnSpc>
              <a:buNone/>
            </a:pPr>
            <a:r>
              <a:rPr lang="en-US" b="1" dirty="0">
                <a:cs typeface="Arial" panose="020B0604020202020204"/>
              </a:rPr>
              <a:t>Problem:</a:t>
            </a:r>
          </a:p>
          <a:p>
            <a:pPr marL="290195" indent="-285750">
              <a:lnSpc>
                <a:spcPct val="100000"/>
              </a:lnSpc>
            </a:pPr>
            <a:r>
              <a:rPr lang="en-US" dirty="0">
                <a:cs typeface="Arial" panose="020B0604020202020204"/>
              </a:rPr>
              <a:t>Labor-intensive; requires extensive knowledge of standards documents</a:t>
            </a:r>
          </a:p>
          <a:p>
            <a:pPr marL="290195" indent="-285750">
              <a:lnSpc>
                <a:spcPct val="100000"/>
              </a:lnSpc>
            </a:pPr>
            <a:r>
              <a:rPr lang="en-US" dirty="0">
                <a:cs typeface="Arial" panose="020B0604020202020204"/>
              </a:rPr>
              <a:t>Subject to interpretation (and therefore, misinterpretation)</a:t>
            </a:r>
          </a:p>
          <a:p>
            <a:pPr marL="290195" indent="-285750">
              <a:lnSpc>
                <a:spcPct val="100000"/>
              </a:lnSpc>
            </a:pPr>
            <a:r>
              <a:rPr lang="en-US" dirty="0">
                <a:cs typeface="Arial" panose="020B0604020202020204"/>
              </a:rPr>
              <a:t>Can result in inconsistent implementation</a:t>
            </a:r>
          </a:p>
          <a:p>
            <a:pPr marL="290195" indent="-285750">
              <a:lnSpc>
                <a:spcPct val="100000"/>
              </a:lnSpc>
            </a:pPr>
            <a:r>
              <a:rPr lang="en-US" dirty="0">
                <a:cs typeface="Arial" panose="020B0604020202020204"/>
              </a:rPr>
              <a:t>The intense effort required is a barrier to standards adoption</a:t>
            </a:r>
          </a:p>
          <a:p>
            <a:pPr marL="4445" indent="0">
              <a:lnSpc>
                <a:spcPct val="100000"/>
              </a:lnSpc>
              <a:buNone/>
            </a:pPr>
            <a:r>
              <a:rPr lang="en-US" b="1" dirty="0">
                <a:cs typeface="Arial" panose="020B0604020202020204"/>
              </a:rPr>
              <a:t>CDISC has evolved:</a:t>
            </a:r>
          </a:p>
          <a:p>
            <a:pPr marL="290195" indent="-285750">
              <a:lnSpc>
                <a:spcPct val="100000"/>
              </a:lnSpc>
            </a:pPr>
            <a:r>
              <a:rPr lang="en-US" dirty="0">
                <a:cs typeface="Arial" panose="020B0604020202020204"/>
              </a:rPr>
              <a:t>CDISC Library has published data standards as groups of linked metadata</a:t>
            </a:r>
          </a:p>
          <a:p>
            <a:pPr marL="290195" indent="-285750">
              <a:lnSpc>
                <a:spcPct val="100000"/>
              </a:lnSpc>
            </a:pPr>
            <a:r>
              <a:rPr lang="en-US" dirty="0">
                <a:cs typeface="Arial" panose="020B0604020202020204"/>
              </a:rPr>
              <a:t>Defined relationships between variables, associated terminology </a:t>
            </a:r>
            <a:r>
              <a:rPr lang="en-US" dirty="0" err="1">
                <a:cs typeface="Arial" panose="020B0604020202020204"/>
              </a:rPr>
              <a:t>codelists</a:t>
            </a:r>
            <a:r>
              <a:rPr lang="en-US" dirty="0">
                <a:cs typeface="Arial" panose="020B0604020202020204"/>
              </a:rPr>
              <a:t>, and linkages across standards</a:t>
            </a:r>
          </a:p>
          <a:p>
            <a:pPr marL="290195" indent="-285750">
              <a:lnSpc>
                <a:spcPct val="100000"/>
              </a:lnSpc>
            </a:pPr>
            <a:r>
              <a:rPr lang="en-US" dirty="0">
                <a:cs typeface="Arial" panose="020B0604020202020204"/>
              </a:rPr>
              <a:t>CDISC 360 piloted the development of linked </a:t>
            </a:r>
            <a:r>
              <a:rPr lang="en-US" b="1" dirty="0">
                <a:cs typeface="Arial" panose="020B0604020202020204"/>
              </a:rPr>
              <a:t>Biomedical Concept</a:t>
            </a:r>
            <a:r>
              <a:rPr lang="en-US" dirty="0">
                <a:cs typeface="Arial" panose="020B0604020202020204"/>
              </a:rPr>
              <a:t> metadata to enable end to end automation</a:t>
            </a:r>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8</a:t>
            </a:fld>
            <a:endParaRPr lang="en-US"/>
          </a:p>
        </p:txBody>
      </p:sp>
      <p:sp>
        <p:nvSpPr>
          <p:cNvPr id="4" name="Footer Placeholder 4">
            <a:extLst>
              <a:ext uri="{FF2B5EF4-FFF2-40B4-BE49-F238E27FC236}">
                <a16:creationId xmlns:a16="http://schemas.microsoft.com/office/drawing/2014/main" id="{8A7C1781-FDF5-24D4-F56D-EEFD2AD53268}"/>
              </a:ext>
            </a:extLst>
          </p:cNvPr>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spTree>
    <p:extLst>
      <p:ext uri="{BB962C8B-B14F-4D97-AF65-F5344CB8AC3E}">
        <p14:creationId xmlns:p14="http://schemas.microsoft.com/office/powerpoint/2010/main" val="423286269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3">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7D6A95-13ED-604F-AA65-8144C0F6694B}"/>
              </a:ext>
            </a:extLst>
          </p:cNvPr>
          <p:cNvSpPr>
            <a:spLocks noGrp="1"/>
          </p:cNvSpPr>
          <p:nvPr>
            <p:ph type="title"/>
          </p:nvPr>
        </p:nvSpPr>
        <p:spPr/>
        <p:txBody>
          <a:bodyPr>
            <a:normAutofit/>
          </a:bodyPr>
          <a:lstStyle/>
          <a:p>
            <a:r>
              <a:rPr lang="en-US" dirty="0"/>
              <a:t>What Is a Biomedical Concept (BC)?</a:t>
            </a:r>
            <a:br>
              <a:rPr lang="en-US" dirty="0"/>
            </a:br>
            <a:endParaRPr lang="en-US" dirty="0"/>
          </a:p>
        </p:txBody>
      </p:sp>
      <p:sp>
        <p:nvSpPr>
          <p:cNvPr id="3" name="Content Placeholder 2">
            <a:extLst>
              <a:ext uri="{FF2B5EF4-FFF2-40B4-BE49-F238E27FC236}">
                <a16:creationId xmlns:a16="http://schemas.microsoft.com/office/drawing/2014/main" id="{92C80A91-8A58-D34B-9C3A-DBCC37353BA0}"/>
              </a:ext>
            </a:extLst>
          </p:cNvPr>
          <p:cNvSpPr>
            <a:spLocks noGrp="1"/>
          </p:cNvSpPr>
          <p:nvPr>
            <p:ph idx="1"/>
          </p:nvPr>
        </p:nvSpPr>
        <p:spPr>
          <a:xfrm>
            <a:off x="806585" y="811013"/>
            <a:ext cx="7886700" cy="3956250"/>
          </a:xfrm>
        </p:spPr>
        <p:txBody>
          <a:bodyPr vert="horz" lIns="0" tIns="0" rIns="0" bIns="0" rtlCol="0" anchor="t">
            <a:normAutofit/>
          </a:bodyPr>
          <a:lstStyle/>
          <a:p>
            <a:pPr marL="4445" indent="0">
              <a:lnSpc>
                <a:spcPct val="50000"/>
              </a:lnSpc>
              <a:buNone/>
            </a:pPr>
            <a:endParaRPr lang="en-US" b="1" dirty="0">
              <a:cs typeface="Arial" panose="020B0604020202020204"/>
            </a:endParaRPr>
          </a:p>
          <a:p>
            <a:pPr marL="4445" indent="0">
              <a:lnSpc>
                <a:spcPct val="100000"/>
              </a:lnSpc>
              <a:buNone/>
            </a:pPr>
            <a:r>
              <a:rPr lang="en-US" b="1" dirty="0">
                <a:cs typeface="Arial" panose="020B0604020202020204"/>
              </a:rPr>
              <a:t>ISO 11179 Definition: </a:t>
            </a:r>
            <a:r>
              <a:rPr lang="en-US" dirty="0">
                <a:cs typeface="Arial" panose="020B0604020202020204"/>
              </a:rPr>
              <a:t>A unit of knowledge created by a unique combination of characteristics</a:t>
            </a:r>
          </a:p>
        </p:txBody>
      </p:sp>
      <p:sp>
        <p:nvSpPr>
          <p:cNvPr id="6" name="Slide Number Placeholder 5">
            <a:extLst>
              <a:ext uri="{FF2B5EF4-FFF2-40B4-BE49-F238E27FC236}">
                <a16:creationId xmlns:a16="http://schemas.microsoft.com/office/drawing/2014/main" id="{AC50CA00-99F7-3E44-A839-0402F441E9AA}"/>
              </a:ext>
            </a:extLst>
          </p:cNvPr>
          <p:cNvSpPr>
            <a:spLocks noGrp="1"/>
          </p:cNvSpPr>
          <p:nvPr>
            <p:ph type="sldNum" sz="quarter" idx="12"/>
          </p:nvPr>
        </p:nvSpPr>
        <p:spPr/>
        <p:txBody>
          <a:bodyPr/>
          <a:lstStyle/>
          <a:p>
            <a:fld id="{EB4FF9C4-EEBF-D24D-8A4E-C0B9CCE3F975}" type="slidenum">
              <a:rPr lang="en-US" smtClean="0"/>
              <a:pPr/>
              <a:t>9</a:t>
            </a:fld>
            <a:endParaRPr lang="en-US"/>
          </a:p>
        </p:txBody>
      </p:sp>
      <p:sp>
        <p:nvSpPr>
          <p:cNvPr id="4" name="Footer Placeholder 4">
            <a:extLst>
              <a:ext uri="{FF2B5EF4-FFF2-40B4-BE49-F238E27FC236}">
                <a16:creationId xmlns:a16="http://schemas.microsoft.com/office/drawing/2014/main" id="{8A7C1781-FDF5-24D4-F56D-EEFD2AD53268}"/>
              </a:ext>
            </a:extLst>
          </p:cNvPr>
          <p:cNvSpPr>
            <a:spLocks noGrp="1"/>
          </p:cNvSpPr>
          <p:nvPr>
            <p:ph type="ftr" sz="quarter" idx="3"/>
          </p:nvPr>
        </p:nvSpPr>
        <p:spPr>
          <a:xfrm>
            <a:off x="2500132" y="4767263"/>
            <a:ext cx="4676172" cy="273844"/>
          </a:xfrm>
          <a:prstGeom prst="rect">
            <a:avLst/>
          </a:prstGeom>
        </p:spPr>
        <p:txBody>
          <a:bodyPr vert="horz" lIns="0" tIns="0" rIns="0" bIns="0" rtlCol="0" anchor="ctr"/>
          <a:lstStyle>
            <a:lvl1pPr algn="ctr">
              <a:defRPr sz="800" b="1">
                <a:solidFill>
                  <a:schemeClr val="tx1"/>
                </a:solidFill>
              </a:defRPr>
            </a:lvl1pPr>
          </a:lstStyle>
          <a:p>
            <a:r>
              <a:rPr lang="en-US" dirty="0"/>
              <a:t>#ClearDataClearImpact</a:t>
            </a:r>
          </a:p>
        </p:txBody>
      </p:sp>
      <p:pic>
        <p:nvPicPr>
          <p:cNvPr id="8" name="Picture 7" descr="A picture containing text, diagram, line, font&#10;&#10;Description automatically generated">
            <a:extLst>
              <a:ext uri="{FF2B5EF4-FFF2-40B4-BE49-F238E27FC236}">
                <a16:creationId xmlns:a16="http://schemas.microsoft.com/office/drawing/2014/main" id="{D8C5DA7B-6869-497F-C1AD-E6BBB81AC8CF}"/>
              </a:ext>
            </a:extLst>
          </p:cNvPr>
          <p:cNvPicPr>
            <a:picLocks noChangeAspect="1"/>
          </p:cNvPicPr>
          <p:nvPr/>
        </p:nvPicPr>
        <p:blipFill>
          <a:blip r:embed="rId3"/>
          <a:stretch>
            <a:fillRect/>
          </a:stretch>
        </p:blipFill>
        <p:spPr>
          <a:xfrm>
            <a:off x="1248075" y="1631013"/>
            <a:ext cx="6763810" cy="2914052"/>
          </a:xfrm>
          <a:prstGeom prst="rect">
            <a:avLst/>
          </a:prstGeom>
        </p:spPr>
      </p:pic>
    </p:spTree>
    <p:extLst>
      <p:ext uri="{BB962C8B-B14F-4D97-AF65-F5344CB8AC3E}">
        <p14:creationId xmlns:p14="http://schemas.microsoft.com/office/powerpoint/2010/main" val="2525013968"/>
      </p:ext>
    </p:extLst>
  </p:cSld>
  <p:clrMapOvr>
    <a:masterClrMapping/>
  </p:clrMapOvr>
</p:sld>
</file>

<file path=ppt/theme/theme1.xml><?xml version="1.0" encoding="utf-8"?>
<a:theme xmlns:a="http://schemas.openxmlformats.org/drawingml/2006/main" name="Office Theme">
  <a:themeElements>
    <a:clrScheme name="CDISC-1 1">
      <a:dk1>
        <a:srgbClr val="134678"/>
      </a:dk1>
      <a:lt1>
        <a:srgbClr val="FFFFFF"/>
      </a:lt1>
      <a:dk2>
        <a:srgbClr val="515349"/>
      </a:dk2>
      <a:lt2>
        <a:srgbClr val="F5F5F5"/>
      </a:lt2>
      <a:accent1>
        <a:srgbClr val="134678"/>
      </a:accent1>
      <a:accent2>
        <a:srgbClr val="A1D0CA"/>
      </a:accent2>
      <a:accent3>
        <a:srgbClr val="C94543"/>
      </a:accent3>
      <a:accent4>
        <a:srgbClr val="EDAA00"/>
      </a:accent4>
      <a:accent5>
        <a:srgbClr val="553278"/>
      </a:accent5>
      <a:accent6>
        <a:srgbClr val="40B3E5"/>
      </a:accent6>
      <a:hlink>
        <a:srgbClr val="0563C1"/>
      </a:hlink>
      <a:folHlink>
        <a:srgbClr val="954F72"/>
      </a:folHlink>
    </a:clrScheme>
    <a:fontScheme name="Arial">
      <a:maj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panose="020B0604020202020204"/>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EA3DD6FD0640724CAC6A104AA4040E53" ma:contentTypeVersion="17" ma:contentTypeDescription="Create a new document." ma:contentTypeScope="" ma:versionID="e33eb69de439369dd38e82aca55be9fc">
  <xsd:schema xmlns:xsd="http://www.w3.org/2001/XMLSchema" xmlns:xs="http://www.w3.org/2001/XMLSchema" xmlns:p="http://schemas.microsoft.com/office/2006/metadata/properties" xmlns:ns2="3dc215b4-4765-4137-95ef-e24fb8216673" xmlns:ns3="2634c873-c79e-4fdd-b8bf-a33e5fa5c27f" targetNamespace="http://schemas.microsoft.com/office/2006/metadata/properties" ma:root="true" ma:fieldsID="47cf9d998b4d150758b3b61a443f346f" ns2:_="" ns3:_="">
    <xsd:import namespace="3dc215b4-4765-4137-95ef-e24fb8216673"/>
    <xsd:import namespace="2634c873-c79e-4fdd-b8bf-a33e5fa5c27f"/>
    <xsd:element name="properties">
      <xsd:complexType>
        <xsd:sequence>
          <xsd:element name="documentManagement">
            <xsd:complexType>
              <xsd:all>
                <xsd:element ref="ns2:MediaServiceMetadata" minOccurs="0"/>
                <xsd:element ref="ns2:MediaServiceFastMetadata" minOccurs="0"/>
                <xsd:element ref="ns2:Description0"/>
                <xsd:element ref="ns2:MediaServiceEventHashCode" minOccurs="0"/>
                <xsd:element ref="ns2:MediaServiceGenerationTime" minOccurs="0"/>
                <xsd:element ref="ns3:SharedWithUsers" minOccurs="0"/>
                <xsd:element ref="ns3:SharedWithDetails" minOccurs="0"/>
                <xsd:element ref="ns2:MediaServiceAutoTags" minOccurs="0"/>
                <xsd:element ref="ns2:MediaServiceOCR" minOccurs="0"/>
                <xsd:element ref="ns2:MediaServiceDateTaken" minOccurs="0"/>
                <xsd:element ref="ns2:MediaServiceAutoKeyPoints" minOccurs="0"/>
                <xsd:element ref="ns2:MediaServiceKeyPoints" minOccurs="0"/>
                <xsd:element ref="ns2:MediaLengthInSeconds" minOccurs="0"/>
                <xsd:element ref="ns2:lcf76f155ced4ddcb4097134ff3c332f" minOccurs="0"/>
                <xsd:element ref="ns3:TaxCatchAll" minOccurs="0"/>
                <xsd:element ref="ns2:MediaServiceObjectDetectorVersions"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3dc215b4-4765-4137-95ef-e24fb8216673"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Description0" ma:index="10" ma:displayName="Description" ma:default="Data and Metadata documentation will explain structure and content any QC manipulations that have been done to the data." ma:description="Data and Metadata documentation will explain structure and content any QC manipulations that have been done to the data." ma:format="Dropdown" ma:internalName="Description0">
      <xsd:simpleType>
        <xsd:restriction base="dms:Note">
          <xsd:maxLength value="255"/>
        </xsd:restriction>
      </xsd:simpleType>
    </xsd:element>
    <xsd:element name="MediaServiceEventHashCode" ma:index="11" nillable="true" ma:displayName="MediaServiceEventHashCode" ma:hidden="true" ma:internalName="MediaServiceEventHashCode" ma:readOnly="true">
      <xsd:simpleType>
        <xsd:restriction base="dms:Text"/>
      </xsd:simpleType>
    </xsd:element>
    <xsd:element name="MediaServiceGenerationTime" ma:index="12" nillable="true" ma:displayName="MediaServiceGenerationTime" ma:hidden="true" ma:internalName="MediaServiceGenerationTime" ma:readOnly="true">
      <xsd:simpleType>
        <xsd:restriction base="dms:Text"/>
      </xsd:simpleType>
    </xsd:element>
    <xsd:element name="MediaServiceAutoTags" ma:index="15" nillable="true" ma:displayName="Tags" ma:internalName="MediaServiceAutoTags" ma:readOnly="true">
      <xsd:simpleType>
        <xsd:restriction base="dms:Text"/>
      </xsd:simpleType>
    </xsd:element>
    <xsd:element name="MediaServiceOCR" ma:index="16" nillable="true" ma:displayName="Extracted Text" ma:internalName="MediaServiceOCR" ma:readOnly="true">
      <xsd:simpleType>
        <xsd:restriction base="dms:Note">
          <xsd:maxLength value="255"/>
        </xsd:restriction>
      </xsd:simpleType>
    </xsd:element>
    <xsd:element name="MediaServiceDateTaken" ma:index="17" nillable="true" ma:displayName="MediaServiceDateTaken" ma:hidden="true" ma:internalName="MediaServiceDateTaken" ma:readOnly="true">
      <xsd:simpleType>
        <xsd:restriction base="dms:Text"/>
      </xsd:simpleType>
    </xsd:element>
    <xsd:element name="MediaServiceAutoKeyPoints" ma:index="18" nillable="true" ma:displayName="MediaServiceAutoKeyPoints" ma:hidden="true" ma:internalName="MediaServiceAutoKeyPoints" ma:readOnly="true">
      <xsd:simpleType>
        <xsd:restriction base="dms:Note"/>
      </xsd:simpleType>
    </xsd:element>
    <xsd:element name="MediaServiceKeyPoints" ma:index="19" nillable="true" ma:displayName="KeyPoints" ma:internalName="MediaServiceKeyPoints" ma:readOnly="true">
      <xsd:simpleType>
        <xsd:restriction base="dms:Note">
          <xsd:maxLength value="255"/>
        </xsd:restriction>
      </xsd:simpleType>
    </xsd:element>
    <xsd:element name="MediaLengthInSeconds" ma:index="20" nillable="true" ma:displayName="Length (seconds)" ma:internalName="MediaLengthInSeconds" ma:readOnly="true">
      <xsd:simpleType>
        <xsd:restriction base="dms:Unknown"/>
      </xsd:simpleType>
    </xsd:element>
    <xsd:element name="lcf76f155ced4ddcb4097134ff3c332f" ma:index="22" nillable="true" ma:taxonomy="true" ma:internalName="lcf76f155ced4ddcb4097134ff3c332f" ma:taxonomyFieldName="MediaServiceImageTags" ma:displayName="Image Tags" ma:readOnly="false" ma:fieldId="{5cf76f15-5ced-4ddc-b409-7134ff3c332f}" ma:taxonomyMulti="true" ma:sspId="4c04c6af-d60c-4670-8c9c-7f80a3ec6f31" ma:termSetId="09814cd3-568e-fe90-9814-8d621ff8fb84" ma:anchorId="fba54fb3-c3e1-fe81-a776-ca4b69148c4d" ma:open="true" ma:isKeyword="false">
      <xsd:complexType>
        <xsd:sequence>
          <xsd:element ref="pc:Terms" minOccurs="0" maxOccurs="1"/>
        </xsd:sequence>
      </xsd:complexType>
    </xsd:element>
    <xsd:element name="MediaServiceObjectDetectorVersions" ma:index="24" nillable="true" ma:displayName="MediaServiceObjectDetectorVersions" ma:hidden="true" ma:indexed="true" ma:internalName="MediaServiceObjectDetectorVersions"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2634c873-c79e-4fdd-b8bf-a33e5fa5c27f" elementFormDefault="qualified">
    <xsd:import namespace="http://schemas.microsoft.com/office/2006/documentManagement/types"/>
    <xsd:import namespace="http://schemas.microsoft.com/office/infopath/2007/PartnerControls"/>
    <xsd:element name="SharedWithUsers" ma:index="13"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4" nillable="true" ma:displayName="Shared With Details" ma:internalName="SharedWithDetails" ma:readOnly="true">
      <xsd:simpleType>
        <xsd:restriction base="dms:Note">
          <xsd:maxLength value="255"/>
        </xsd:restriction>
      </xsd:simpleType>
    </xsd:element>
    <xsd:element name="TaxCatchAll" ma:index="23" nillable="true" ma:displayName="Taxonomy Catch All Column" ma:hidden="true" ma:list="{38ff5dc4-14b9-4dbb-b87c-ec2ec2bd61dd}" ma:internalName="TaxCatchAll" ma:showField="CatchAllData" ma:web="2634c873-c79e-4fdd-b8bf-a33e5fa5c27f">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MediaLengthInSeconds xmlns="3dc215b4-4765-4137-95ef-e24fb8216673" xsi:nil="true"/>
    <lcf76f155ced4ddcb4097134ff3c332f xmlns="3dc215b4-4765-4137-95ef-e24fb8216673">
      <Terms xmlns="http://schemas.microsoft.com/office/infopath/2007/PartnerControls"/>
    </lcf76f155ced4ddcb4097134ff3c332f>
    <TaxCatchAll xmlns="2634c873-c79e-4fdd-b8bf-a33e5fa5c27f" xsi:nil="true"/>
    <SharedWithUsers xmlns="2634c873-c79e-4fdd-b8bf-a33e5fa5c27f">
      <UserInfo>
        <DisplayName>SharingLinks.df10d996-1cd9-45b1-8c43-10b14cbdd20b.OrganizationView.8b2626bf-ca97-4a07-b947-14b3063d5805</DisplayName>
        <AccountId>51</AccountId>
        <AccountType/>
      </UserInfo>
      <UserInfo>
        <DisplayName>Jon Neville</DisplayName>
        <AccountId>71</AccountId>
        <AccountType/>
      </UserInfo>
    </SharedWithUsers>
    <Description0 xmlns="3dc215b4-4765-4137-95ef-e24fb8216673">Data and Metadata documentation will explain structure and content any QC manipulations that have been done to the data.</Description0>
  </documentManagement>
</p:properties>
</file>

<file path=customXml/itemProps1.xml><?xml version="1.0" encoding="utf-8"?>
<ds:datastoreItem xmlns:ds="http://schemas.openxmlformats.org/officeDocument/2006/customXml" ds:itemID="{3B69330B-154C-43B9-AAF7-1A571867C6C9}">
  <ds:schemaRefs>
    <ds:schemaRef ds:uri="http://schemas.microsoft.com/sharepoint/v3/contenttype/forms"/>
  </ds:schemaRefs>
</ds:datastoreItem>
</file>

<file path=customXml/itemProps2.xml><?xml version="1.0" encoding="utf-8"?>
<ds:datastoreItem xmlns:ds="http://schemas.openxmlformats.org/officeDocument/2006/customXml" ds:itemID="{BC0BE206-C4FF-4B74-8F87-06A4CF94C0F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3dc215b4-4765-4137-95ef-e24fb8216673"/>
    <ds:schemaRef ds:uri="2634c873-c79e-4fdd-b8bf-a33e5fa5c27f"/>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B3EAD0D-AD33-4DE9-A04C-ADBA8D81216E}">
  <ds:schemaRefs>
    <ds:schemaRef ds:uri="http://schemas.microsoft.com/office/2006/metadata/properties"/>
    <ds:schemaRef ds:uri="http://purl.org/dc/terms/"/>
    <ds:schemaRef ds:uri="3dc215b4-4765-4137-95ef-e24fb8216673"/>
    <ds:schemaRef ds:uri="http://purl.org/dc/dcmitype/"/>
    <ds:schemaRef ds:uri="2634c873-c79e-4fdd-b8bf-a33e5fa5c27f"/>
    <ds:schemaRef ds:uri="http://schemas.microsoft.com/office/2006/documentManagement/types"/>
    <ds:schemaRef ds:uri="http://www.w3.org/XML/1998/namespace"/>
    <ds:schemaRef ds:uri="http://schemas.microsoft.com/office/infopath/2007/PartnerControls"/>
    <ds:schemaRef ds:uri="http://schemas.openxmlformats.org/package/2006/metadata/core-properties"/>
    <ds:schemaRef ds:uri="http://purl.org/dc/elements/1.1/"/>
  </ds:schemaRefs>
</ds:datastoreItem>
</file>

<file path=docProps/app.xml><?xml version="1.0" encoding="utf-8"?>
<Properties xmlns="http://schemas.openxmlformats.org/officeDocument/2006/extended-properties" xmlns:vt="http://schemas.openxmlformats.org/officeDocument/2006/docPropsVTypes">
  <Template/>
  <TotalTime>6697</TotalTime>
  <Words>2843</Words>
  <Application>Microsoft Office PowerPoint</Application>
  <PresentationFormat>On-screen Show (16:9)</PresentationFormat>
  <Paragraphs>471</Paragraphs>
  <Slides>37</Slides>
  <Notes>15</Notes>
  <HiddenSlides>0</HiddenSlides>
  <MMClips>0</MMClips>
  <ScaleCrop>false</ScaleCrop>
  <HeadingPairs>
    <vt:vector size="4" baseType="variant">
      <vt:variant>
        <vt:lpstr>Theme</vt:lpstr>
      </vt:variant>
      <vt:variant>
        <vt:i4>1</vt:i4>
      </vt:variant>
      <vt:variant>
        <vt:lpstr>Slide Titles</vt:lpstr>
      </vt:variant>
      <vt:variant>
        <vt:i4>37</vt:i4>
      </vt:variant>
    </vt:vector>
  </HeadingPairs>
  <TitlesOfParts>
    <vt:vector size="38" baseType="lpstr">
      <vt:lpstr>Office Theme</vt:lpstr>
      <vt:lpstr>CDISC Biomedical Concepts and Dataset Specializations  Pragmatic Implementation and Tangible Value</vt:lpstr>
      <vt:lpstr>Meet the Speakers</vt:lpstr>
      <vt:lpstr>Disclaimer and Disclosures</vt:lpstr>
      <vt:lpstr>Agenda</vt:lpstr>
      <vt:lpstr>CDISC Biomedical Concepts and SDTM Dataset Specializations</vt:lpstr>
      <vt:lpstr>CDISC Biomedical Concepts and  SDTM Dataset Specializations </vt:lpstr>
      <vt:lpstr>Example: Vital Signs in SDTM </vt:lpstr>
      <vt:lpstr>CDISC Biomedical Concepts and  SDTM Dataset Specializations </vt:lpstr>
      <vt:lpstr>What Is a Biomedical Concept (BC)? </vt:lpstr>
      <vt:lpstr>What Is a Biomedical Concept (BC)? </vt:lpstr>
      <vt:lpstr>What Is a Biomedical Concept (BC)? </vt:lpstr>
      <vt:lpstr>CDISC Biomedical Concepts and  SDTM Dataset Specializations </vt:lpstr>
      <vt:lpstr>SDTM Dataset Specializations  </vt:lpstr>
      <vt:lpstr>PowerPoint Presentation</vt:lpstr>
      <vt:lpstr>CDISC Biomedical Concepts and  SDTM Dataset Specializations </vt:lpstr>
      <vt:lpstr>SDTM Dataset Specializations </vt:lpstr>
      <vt:lpstr>SDTM Dataset Specializations </vt:lpstr>
      <vt:lpstr>SDTM Dataset Specializations </vt:lpstr>
      <vt:lpstr>SDTM Dataset Specializations </vt:lpstr>
      <vt:lpstr>Define-XML v2.1 document with SDTM Dataset Specialization: - Value Level Metadata and  - Controlled Terminology metadata for the RS, TR, and TU domains </vt:lpstr>
      <vt:lpstr>Create Define-XML process </vt:lpstr>
      <vt:lpstr>Define-XML v2.1 document with SDTM Dataset Specialization: - Value Level Metadata and  - Controlled Terminology metadata for the RS, TR, and TU domains </vt:lpstr>
      <vt:lpstr>Define-XML v2.1 document with SDTM Dataset Specialization: - Value Level Metadata and  - Controlled Terminology metadata for the RS, TR, and TU domains </vt:lpstr>
      <vt:lpstr>Define-XML v2.1 document with SDTM Dataset Specialization: - Value Level Metadata and  - Controlled Terminology metadata for the RS, TR, and TU domains </vt:lpstr>
      <vt:lpstr>Define-XML v2.1 document with SDTM Dataset Specialization: - Value Level Metadata and  - Controlled Terminology metadata for the RS, TR, and TU domains </vt:lpstr>
      <vt:lpstr>Conclusion</vt:lpstr>
      <vt:lpstr>Retrieval of Biomedical Concepts and SDTM Dataset Specializations</vt:lpstr>
      <vt:lpstr>API Endpoints in CDISC Library</vt:lpstr>
      <vt:lpstr>API Endpoints in CDISC Library</vt:lpstr>
      <vt:lpstr>API Endpoints in CDISC Library</vt:lpstr>
      <vt:lpstr>API Requests in SAS</vt:lpstr>
      <vt:lpstr>Key Achievements and Next Steps</vt:lpstr>
      <vt:lpstr>CDISC Biomedical Concepts</vt:lpstr>
      <vt:lpstr>Supporting Digital Data Flow Phase 3 (DDF3)</vt:lpstr>
      <vt:lpstr>Supporting Digital Data Flow Phase 3 (DDF3)</vt:lpstr>
      <vt:lpstr>Looking to Future</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Microsoft Office User</dc:creator>
  <cp:lastModifiedBy>Lex Jansen</cp:lastModifiedBy>
  <cp:revision>219</cp:revision>
  <dcterms:created xsi:type="dcterms:W3CDTF">2018-04-05T14:10:17Z</dcterms:created>
  <dcterms:modified xsi:type="dcterms:W3CDTF">2023-10-13T19:01:46Z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0x010100EA3DD6FD0640724CAC6A104AA4040E53</vt:lpwstr>
  </property>
  <property fmtid="{D5CDD505-2E9C-101B-9397-08002B2CF9AE}" pid="3" name="SharedWithUsers">
    <vt:lpwstr>51;#Sheila Leaman</vt:lpwstr>
  </property>
  <property fmtid="{D5CDD505-2E9C-101B-9397-08002B2CF9AE}" pid="4" name="xd_ProgID">
    <vt:lpwstr/>
  </property>
  <property fmtid="{D5CDD505-2E9C-101B-9397-08002B2CF9AE}" pid="5" name="ComplianceAssetId">
    <vt:lpwstr/>
  </property>
  <property fmtid="{D5CDD505-2E9C-101B-9397-08002B2CF9AE}" pid="6" name="TemplateUrl">
    <vt:lpwstr/>
  </property>
  <property fmtid="{D5CDD505-2E9C-101B-9397-08002B2CF9AE}" pid="7" name="_ExtendedDescription">
    <vt:lpwstr/>
  </property>
  <property fmtid="{D5CDD505-2E9C-101B-9397-08002B2CF9AE}" pid="8" name="TriggerFlowInfo">
    <vt:lpwstr/>
  </property>
  <property fmtid="{D5CDD505-2E9C-101B-9397-08002B2CF9AE}" pid="9" name="xd_Signature">
    <vt:bool>false</vt:bool>
  </property>
  <property fmtid="{D5CDD505-2E9C-101B-9397-08002B2CF9AE}" pid="10" name="MediaServiceImageTags">
    <vt:lpwstr/>
  </property>
</Properties>
</file>

<file path=docProps/thumbnail.jpeg>
</file>